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477" r:id="rId3"/>
    <p:sldId id="478" r:id="rId4"/>
    <p:sldId id="257" r:id="rId5"/>
    <p:sldId id="258" r:id="rId6"/>
    <p:sldId id="483" r:id="rId7"/>
    <p:sldId id="259" r:id="rId8"/>
    <p:sldId id="479" r:id="rId9"/>
    <p:sldId id="481" r:id="rId10"/>
    <p:sldId id="260" r:id="rId11"/>
    <p:sldId id="472" r:id="rId12"/>
    <p:sldId id="482" r:id="rId13"/>
    <p:sldId id="473" r:id="rId14"/>
    <p:sldId id="474" r:id="rId15"/>
    <p:sldId id="475" r:id="rId16"/>
    <p:sldId id="430" r:id="rId17"/>
    <p:sldId id="476" r:id="rId18"/>
    <p:sldId id="431" r:id="rId19"/>
    <p:sldId id="264" r:id="rId20"/>
    <p:sldId id="265" r:id="rId21"/>
    <p:sldId id="266" r:id="rId22"/>
    <p:sldId id="469" r:id="rId23"/>
    <p:sldId id="267" r:id="rId24"/>
    <p:sldId id="268" r:id="rId25"/>
    <p:sldId id="470" r:id="rId26"/>
    <p:sldId id="278" r:id="rId27"/>
    <p:sldId id="279" r:id="rId28"/>
    <p:sldId id="281" r:id="rId29"/>
    <p:sldId id="282" r:id="rId30"/>
    <p:sldId id="284" r:id="rId31"/>
    <p:sldId id="480" r:id="rId3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6"/>
    <p:restoredTop sz="94684"/>
  </p:normalViewPr>
  <p:slideViewPr>
    <p:cSldViewPr>
      <p:cViewPr varScale="1">
        <p:scale>
          <a:sx n="84" d="100"/>
          <a:sy n="84" d="100"/>
        </p:scale>
        <p:origin x="-1566" y="-90"/>
      </p:cViewPr>
      <p:guideLst>
        <p:guide orient="horz" pos="2186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7EEA1-E40E-4CCE-A532-D82917E5720F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73BC5-41DE-4AFA-A896-EB639C9897AE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A56DB-8ECD-4711-AC74-705E0A9BC8D9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C92DC-E87C-4092-881A-D9FEBE5C7303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99CA1-DB70-4F7C-95E5-B6BDBF50E262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78F7E-B94D-448E-93A3-AE60A57DE4AD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4AF6-7455-4A86-AFA2-4EB42853AB6D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DAA5D-B6B8-4C78-B37C-49CB12103DD1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5A13F-D115-4733-850D-01CF1D86C8FA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5F818-4FF9-4C13-BED7-828C9C5191EE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CB066-5A7E-4E5E-8813-0ADDF9751C8F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01E9F2C9-78DD-427C-9B7B-F18206C997DA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jiaoshi.gdedu.gov.cn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59832" y="4077072"/>
            <a:ext cx="2765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</a:rPr>
              <a:t>刘</a:t>
            </a:r>
            <a:r>
              <a:rPr lang="zh-CN" altLang="en-US" sz="2800" b="1" dirty="0" smtClean="0">
                <a:solidFill>
                  <a:srgbClr val="00B0F0"/>
                </a:solidFill>
              </a:rPr>
              <a:t>峥嵘     </a:t>
            </a:r>
            <a:r>
              <a:rPr lang="en-US" altLang="zh-CN" sz="2800" b="1" dirty="0" smtClean="0">
                <a:solidFill>
                  <a:srgbClr val="00B0F0"/>
                </a:solidFill>
              </a:rPr>
              <a:t>66555</a:t>
            </a:r>
            <a:endParaRPr lang="zh-CN" altLang="en-US" sz="2800" b="1" dirty="0">
              <a:solidFill>
                <a:srgbClr val="00B0F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9090" y="1602666"/>
            <a:ext cx="720581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全国教师管理信息系统</a:t>
            </a:r>
            <a:br>
              <a:rPr lang="zh-CN" alt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zh-CN" alt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教师自助录入说明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43086"/>
            <a:ext cx="8800728" cy="581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298" name="矩形 25602"/>
          <p:cNvSpPr>
            <a:spLocks noChangeArrowheads="1"/>
          </p:cNvSpPr>
          <p:nvPr/>
        </p:nvSpPr>
        <p:spPr bwMode="auto">
          <a:xfrm>
            <a:off x="7235825" y="1433226"/>
            <a:ext cx="14049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1600" b="1" dirty="0" smtClean="0">
                <a:solidFill>
                  <a:srgbClr val="FF3300"/>
                </a:solidFill>
              </a:rPr>
              <a:t>点击修改进行填写</a:t>
            </a:r>
            <a:endParaRPr lang="zh-CN" altLang="en-US" sz="1600" b="1" dirty="0">
              <a:solidFill>
                <a:srgbClr val="FF3300"/>
              </a:solidFill>
            </a:endParaRPr>
          </a:p>
        </p:txBody>
      </p:sp>
      <p:sp>
        <p:nvSpPr>
          <p:cNvPr id="55299" name="椭圆 25603"/>
          <p:cNvSpPr>
            <a:spLocks noChangeArrowheads="1"/>
          </p:cNvSpPr>
          <p:nvPr/>
        </p:nvSpPr>
        <p:spPr bwMode="auto">
          <a:xfrm>
            <a:off x="7885113" y="1125538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椭圆 25603"/>
          <p:cNvSpPr>
            <a:spLocks noChangeArrowheads="1"/>
          </p:cNvSpPr>
          <p:nvPr/>
        </p:nvSpPr>
        <p:spPr bwMode="auto">
          <a:xfrm>
            <a:off x="1187624" y="649789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25602"/>
          <p:cNvSpPr>
            <a:spLocks noChangeArrowheads="1"/>
          </p:cNvSpPr>
          <p:nvPr/>
        </p:nvSpPr>
        <p:spPr bwMode="auto">
          <a:xfrm>
            <a:off x="1043608" y="1654929"/>
            <a:ext cx="1404938" cy="2062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1600" b="1" dirty="0" smtClean="0">
                <a:solidFill>
                  <a:srgbClr val="FF3300"/>
                </a:solidFill>
              </a:rPr>
              <a:t>说明还可以修改信息，如果显示为已报送，则基本信息不能再修改，其他项只能再增加信息！</a:t>
            </a:r>
            <a:endParaRPr lang="zh-CN" altLang="en-US" sz="1600" b="1" dirty="0">
              <a:solidFill>
                <a:srgbClr val="FF3300"/>
              </a:solidFill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29923" y="65589"/>
            <a:ext cx="392906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</a:t>
            </a:r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基本信息</a:t>
            </a:r>
            <a:endParaRPr lang="zh-CN" alt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上箭头 3"/>
          <p:cNvSpPr/>
          <p:nvPr/>
        </p:nvSpPr>
        <p:spPr>
          <a:xfrm>
            <a:off x="1403648" y="1125538"/>
            <a:ext cx="504056" cy="529391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8" y="595313"/>
            <a:ext cx="7515225" cy="566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0538"/>
            <a:ext cx="9144000" cy="587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1052736"/>
            <a:ext cx="658064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样板</a:t>
            </a:r>
            <a:r>
              <a:rPr lang="en-US" altLang="zh-CN" sz="6600" dirty="0" smtClean="0">
                <a:solidFill>
                  <a:srgbClr val="FF0000"/>
                </a:solidFill>
              </a:rPr>
              <a:t>1</a:t>
            </a:r>
            <a:r>
              <a:rPr lang="zh-CN" altLang="en-US" sz="6600" dirty="0" smtClean="0">
                <a:solidFill>
                  <a:srgbClr val="FF0000"/>
                </a:solidFill>
              </a:rPr>
              <a:t>：在编教师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09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642938"/>
            <a:ext cx="7591425" cy="557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1052736"/>
            <a:ext cx="74270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FF0000"/>
                </a:solidFill>
              </a:rPr>
              <a:t>样板</a:t>
            </a:r>
            <a:r>
              <a:rPr lang="en-US" altLang="zh-CN" sz="6600" dirty="0" smtClean="0">
                <a:solidFill>
                  <a:srgbClr val="FF0000"/>
                </a:solidFill>
              </a:rPr>
              <a:t>2</a:t>
            </a:r>
            <a:r>
              <a:rPr lang="zh-CN" altLang="en-US" sz="6600" dirty="0" smtClean="0">
                <a:solidFill>
                  <a:srgbClr val="FF0000"/>
                </a:solidFill>
              </a:rPr>
              <a:t>：非在编教师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66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18601"/>
            <a:ext cx="8208912" cy="120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 25603"/>
          <p:cNvSpPr>
            <a:spLocks noChangeArrowheads="1"/>
          </p:cNvSpPr>
          <p:nvPr/>
        </p:nvSpPr>
        <p:spPr bwMode="auto">
          <a:xfrm>
            <a:off x="1403648" y="2708920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椭圆 25603"/>
          <p:cNvSpPr>
            <a:spLocks noChangeArrowheads="1"/>
          </p:cNvSpPr>
          <p:nvPr/>
        </p:nvSpPr>
        <p:spPr bwMode="auto">
          <a:xfrm>
            <a:off x="5724128" y="2722150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608" y="3152933"/>
            <a:ext cx="7344816" cy="87534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75656" y="4324454"/>
            <a:ext cx="7289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在编教师填写方式，教职工类别按</a:t>
            </a:r>
            <a:r>
              <a:rPr lang="zh-CN" altLang="en-US" dirty="0" smtClean="0">
                <a:solidFill>
                  <a:srgbClr val="FF0000"/>
                </a:solidFill>
              </a:rPr>
              <a:t>个人岗位情况选择（附件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r>
              <a:rPr lang="en-US" altLang="zh-CN" dirty="0" smtClean="0">
                <a:solidFill>
                  <a:srgbClr val="FF0000"/>
                </a:solidFill>
              </a:rPr>
              <a:t>2017</a:t>
            </a:r>
            <a:r>
              <a:rPr lang="zh-CN" altLang="en-US" dirty="0" smtClean="0">
                <a:solidFill>
                  <a:srgbClr val="FF0000"/>
                </a:solidFill>
              </a:rPr>
              <a:t>年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入职教师均为</a:t>
            </a:r>
            <a:r>
              <a:rPr lang="zh-CN" altLang="en-US" b="1" u="sng" dirty="0" smtClean="0">
                <a:solidFill>
                  <a:srgbClr val="C00000"/>
                </a:solidFill>
              </a:rPr>
              <a:t>专任教师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>
                <a:solidFill>
                  <a:srgbClr val="FF0000"/>
                </a:solidFill>
              </a:rPr>
              <a:t>，</a:t>
            </a:r>
            <a:r>
              <a:rPr lang="zh-CN" altLang="en-US" dirty="0" smtClean="0">
                <a:solidFill>
                  <a:srgbClr val="FF0000"/>
                </a:solidFill>
              </a:rPr>
              <a:t>选择聘用合同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10" name="椭圆 25603"/>
          <p:cNvSpPr>
            <a:spLocks noChangeArrowheads="1"/>
          </p:cNvSpPr>
          <p:nvPr/>
        </p:nvSpPr>
        <p:spPr bwMode="auto">
          <a:xfrm>
            <a:off x="2194223" y="3669794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2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619" y="1666197"/>
            <a:ext cx="952021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539552" y="2060848"/>
            <a:ext cx="7344816" cy="875343"/>
          </a:xfrm>
          <a:prstGeom prst="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05562" y="3248832"/>
            <a:ext cx="63722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非在编老师填写方式，用人形式选择：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其他</a:t>
            </a:r>
            <a:r>
              <a:rPr lang="zh-CN" altLang="en-US" sz="2400" b="1" dirty="0" smtClean="0"/>
              <a:t>；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教职工类别按照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实际工作填写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10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780928"/>
            <a:ext cx="9361040" cy="104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 25603"/>
          <p:cNvSpPr>
            <a:spLocks noChangeArrowheads="1"/>
          </p:cNvSpPr>
          <p:nvPr/>
        </p:nvSpPr>
        <p:spPr bwMode="auto">
          <a:xfrm>
            <a:off x="539552" y="2759878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椭圆 25603"/>
          <p:cNvSpPr>
            <a:spLocks noChangeArrowheads="1"/>
          </p:cNvSpPr>
          <p:nvPr/>
        </p:nvSpPr>
        <p:spPr bwMode="auto">
          <a:xfrm>
            <a:off x="5508104" y="2773793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椭圆 25603"/>
          <p:cNvSpPr>
            <a:spLocks noChangeArrowheads="1"/>
          </p:cNvSpPr>
          <p:nvPr/>
        </p:nvSpPr>
        <p:spPr bwMode="auto">
          <a:xfrm>
            <a:off x="1187624" y="3307163"/>
            <a:ext cx="790575" cy="358775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527066"/>
            <a:ext cx="415209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具备两种以上技能证书，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如教师资格证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+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会计证。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两种教师资格证的不算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5786100"/>
            <a:ext cx="8480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/>
              <a:t>本项基本信息填完后，点击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“保存”</a:t>
            </a:r>
            <a:r>
              <a:rPr lang="zh-CN" altLang="en-US" sz="2800" b="1" dirty="0" smtClean="0"/>
              <a:t>进入下一项填写</a:t>
            </a:r>
            <a:endParaRPr lang="zh-CN" altLang="en-US" sz="2800" b="1" dirty="0"/>
          </a:p>
        </p:txBody>
      </p:sp>
      <p:sp>
        <p:nvSpPr>
          <p:cNvPr id="2" name="右箭头 1"/>
          <p:cNvSpPr/>
          <p:nvPr/>
        </p:nvSpPr>
        <p:spPr>
          <a:xfrm rot="5400000">
            <a:off x="755576" y="2060848"/>
            <a:ext cx="574551" cy="43204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83568" y="443711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按个人实际经历填写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右箭头 9"/>
          <p:cNvSpPr/>
          <p:nvPr/>
        </p:nvSpPr>
        <p:spPr>
          <a:xfrm rot="16200000">
            <a:off x="1314796" y="3933813"/>
            <a:ext cx="574551" cy="43204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211960" y="1772816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一般指专业技术资格证（助教、讲师、会计）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右箭头 11"/>
          <p:cNvSpPr/>
          <p:nvPr/>
        </p:nvSpPr>
        <p:spPr>
          <a:xfrm rot="5400000">
            <a:off x="5616116" y="2277628"/>
            <a:ext cx="574551" cy="432048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1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50794" y="5013176"/>
            <a:ext cx="87331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注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：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学习经历从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大专学历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填起。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未取得相应学位的“学位层次”一栏填写“无”。</a:t>
            </a:r>
            <a:r>
              <a:rPr lang="en-US" altLang="zh-CN" sz="2400" b="1" dirty="0" err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学历低于专科的只填最高学历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。</a:t>
            </a:r>
          </a:p>
          <a:p>
            <a:pPr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此处，系统说明与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sym typeface="+mn-ea"/>
              </a:rPr>
              <a:t>填写指南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有出入，以系统说明为准！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6324" name="TextBox 4"/>
          <p:cNvSpPr txBox="1">
            <a:spLocks noChangeArrowheads="1"/>
          </p:cNvSpPr>
          <p:nvPr/>
        </p:nvSpPr>
        <p:spPr bwMode="auto">
          <a:xfrm>
            <a:off x="251520" y="0"/>
            <a:ext cx="392906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、学习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经历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21" y="980728"/>
            <a:ext cx="7658100" cy="334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1052736"/>
            <a:ext cx="7581900" cy="462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椭圆 25603"/>
          <p:cNvSpPr>
            <a:spLocks noChangeArrowheads="1"/>
          </p:cNvSpPr>
          <p:nvPr/>
        </p:nvSpPr>
        <p:spPr bwMode="auto">
          <a:xfrm>
            <a:off x="3711848" y="1628800"/>
            <a:ext cx="864096" cy="2160240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763688" y="116632"/>
            <a:ext cx="595547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注意在学单位类别的选择，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</a:rPr>
              <a:t>如华师大自学考试获得的本科学历，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</a:rPr>
              <a:t>此处选择“自学考试”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97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7686675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98958" y="2780928"/>
            <a:ext cx="804545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、工作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经历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从正式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参加工作开始录入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，每人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可多填记录，最后一条工作经历结束时间不填，表示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至今</a:t>
            </a: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”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7348" name="TextBox 5"/>
          <p:cNvSpPr txBox="1">
            <a:spLocks noChangeArrowheads="1"/>
          </p:cNvSpPr>
          <p:nvPr/>
        </p:nvSpPr>
        <p:spPr bwMode="auto">
          <a:xfrm>
            <a:off x="256494" y="161380"/>
            <a:ext cx="474755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、工作经历</a:t>
            </a:r>
          </a:p>
        </p:txBody>
      </p:sp>
      <p:sp>
        <p:nvSpPr>
          <p:cNvPr id="8" name="矩形 7"/>
          <p:cNvSpPr/>
          <p:nvPr/>
        </p:nvSpPr>
        <p:spPr>
          <a:xfrm>
            <a:off x="215311" y="3794264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2</a:t>
            </a:r>
            <a:r>
              <a:rPr lang="zh-CN" altLang="en-US" sz="2400" dirty="0" smtClean="0"/>
              <a:t>、因我校校名经历多次变更，按以下变更节点填写</a:t>
            </a:r>
            <a:endParaRPr lang="en-US" altLang="zh-CN" sz="2400" dirty="0" smtClean="0"/>
          </a:p>
          <a:p>
            <a:r>
              <a:rPr lang="en-US" altLang="zh-CN" sz="2400" dirty="0" smtClean="0"/>
              <a:t>1980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09</a:t>
            </a:r>
            <a:r>
              <a:rPr lang="zh-CN" altLang="en-US" sz="2400" dirty="0" smtClean="0"/>
              <a:t>至</a:t>
            </a:r>
            <a:r>
              <a:rPr lang="en-US" altLang="zh-CN" sz="2400" dirty="0" smtClean="0"/>
              <a:t>2003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02</a:t>
            </a:r>
            <a:r>
              <a:rPr lang="zh-CN" altLang="en-US" sz="2400" dirty="0" smtClean="0"/>
              <a:t>月             广东高州师范学校</a:t>
            </a:r>
            <a:endParaRPr lang="en-US" altLang="zh-CN" sz="2400" dirty="0" smtClean="0"/>
          </a:p>
          <a:p>
            <a:r>
              <a:rPr lang="en-US" altLang="zh-CN" sz="2400" dirty="0" smtClean="0"/>
              <a:t>2003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03</a:t>
            </a:r>
            <a:r>
              <a:rPr lang="zh-CN" altLang="en-US" sz="2400" dirty="0" smtClean="0"/>
              <a:t>月</a:t>
            </a:r>
            <a:r>
              <a:rPr lang="zh-CN" altLang="en-US" sz="2400" dirty="0"/>
              <a:t>至</a:t>
            </a:r>
            <a:r>
              <a:rPr lang="en-US" altLang="zh-CN" sz="2400" dirty="0" smtClean="0"/>
              <a:t>2010</a:t>
            </a:r>
            <a:r>
              <a:rPr lang="zh-CN" altLang="en-US" sz="2400" dirty="0" smtClean="0"/>
              <a:t>年</a:t>
            </a:r>
            <a:r>
              <a:rPr lang="en-US" altLang="zh-CN" sz="2400" dirty="0"/>
              <a:t>08</a:t>
            </a:r>
            <a:r>
              <a:rPr lang="zh-CN" altLang="en-US" sz="2400" dirty="0" smtClean="0"/>
              <a:t>月         茂</a:t>
            </a:r>
            <a:r>
              <a:rPr lang="zh-CN" altLang="en-US" sz="2400" dirty="0"/>
              <a:t>名学院</a:t>
            </a:r>
            <a:r>
              <a:rPr lang="zh-CN" altLang="en-US" sz="2400" dirty="0" smtClean="0"/>
              <a:t>高州师范分院</a:t>
            </a:r>
            <a:endParaRPr lang="en-US" altLang="zh-CN" sz="2400" dirty="0" smtClean="0"/>
          </a:p>
          <a:p>
            <a:r>
              <a:rPr lang="en-US" altLang="zh-CN" sz="2400" dirty="0" smtClean="0"/>
              <a:t>2010</a:t>
            </a:r>
            <a:r>
              <a:rPr lang="zh-CN" altLang="en-US" sz="2400" dirty="0"/>
              <a:t>年</a:t>
            </a:r>
            <a:r>
              <a:rPr lang="en-US" altLang="zh-CN" sz="2400" dirty="0"/>
              <a:t>09</a:t>
            </a:r>
            <a:r>
              <a:rPr lang="zh-CN" altLang="en-US" sz="2400" dirty="0"/>
              <a:t>月至</a:t>
            </a:r>
            <a:r>
              <a:rPr lang="en-US" altLang="zh-CN" sz="2400" dirty="0" smtClean="0"/>
              <a:t>2016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01</a:t>
            </a:r>
            <a:r>
              <a:rPr lang="zh-CN" altLang="en-US" sz="2400" dirty="0" smtClean="0"/>
              <a:t>月         广东石油化工学院高州师范学院</a:t>
            </a:r>
            <a:endParaRPr lang="en-US" altLang="zh-CN" sz="2400" dirty="0" smtClean="0"/>
          </a:p>
          <a:p>
            <a:r>
              <a:rPr lang="en-US" altLang="zh-CN" sz="2400" dirty="0" smtClean="0"/>
              <a:t>2016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02</a:t>
            </a:r>
            <a:r>
              <a:rPr lang="zh-CN" altLang="en-US" sz="2400" dirty="0" smtClean="0"/>
              <a:t>月至今                         广东茂名幼儿师范专科学校</a:t>
            </a:r>
            <a:endParaRPr lang="zh-CN" altLang="en-US" sz="2400" dirty="0"/>
          </a:p>
        </p:txBody>
      </p:sp>
      <p:sp>
        <p:nvSpPr>
          <p:cNvPr id="2" name="矩形 1"/>
          <p:cNvSpPr/>
          <p:nvPr/>
        </p:nvSpPr>
        <p:spPr>
          <a:xfrm>
            <a:off x="1043608" y="1196752"/>
            <a:ext cx="2952328" cy="1008112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004047" y="1772816"/>
            <a:ext cx="1368153" cy="504056"/>
          </a:xfrm>
          <a:prstGeom prst="ellipse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89" y="1178456"/>
            <a:ext cx="7610475" cy="2336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373" name="矩形 21510"/>
          <p:cNvSpPr>
            <a:spLocks noChangeArrowheads="1"/>
          </p:cNvSpPr>
          <p:nvPr/>
        </p:nvSpPr>
        <p:spPr bwMode="auto">
          <a:xfrm>
            <a:off x="3339851" y="188640"/>
            <a:ext cx="3528541" cy="954107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800" b="1" u="sng" dirty="0" smtClean="0">
                <a:solidFill>
                  <a:srgbClr val="FF3300"/>
                </a:solidFill>
              </a:rPr>
              <a:t>按照取得相关资格证书日期填写</a:t>
            </a:r>
            <a:endParaRPr lang="zh-CN" altLang="en-US" sz="2800" b="1" u="sng" dirty="0">
              <a:solidFill>
                <a:srgbClr val="FF3300"/>
              </a:solidFill>
            </a:endParaRPr>
          </a:p>
        </p:txBody>
      </p:sp>
      <p:sp>
        <p:nvSpPr>
          <p:cNvPr id="58374" name="直接连接符 21511"/>
          <p:cNvSpPr>
            <a:spLocks noChangeShapeType="1"/>
          </p:cNvSpPr>
          <p:nvPr/>
        </p:nvSpPr>
        <p:spPr bwMode="auto">
          <a:xfrm flipH="1">
            <a:off x="3142503" y="1080725"/>
            <a:ext cx="936625" cy="1522417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375" name="直接连接符 21512"/>
          <p:cNvSpPr>
            <a:spLocks noChangeShapeType="1"/>
          </p:cNvSpPr>
          <p:nvPr/>
        </p:nvSpPr>
        <p:spPr bwMode="auto">
          <a:xfrm flipV="1">
            <a:off x="6657725" y="1729962"/>
            <a:ext cx="210666" cy="2236368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58377" name="TextBox 10"/>
          <p:cNvSpPr txBox="1">
            <a:spLocks noChangeArrowheads="1"/>
          </p:cNvSpPr>
          <p:nvPr/>
        </p:nvSpPr>
        <p:spPr bwMode="auto">
          <a:xfrm>
            <a:off x="251520" y="214313"/>
            <a:ext cx="467139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、岗位聘任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6976" y="3950231"/>
            <a:ext cx="8001000" cy="1292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kern="800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400" b="1" u="sng" dirty="0" smtClean="0">
                <a:solidFill>
                  <a:srgbClr val="FF3300"/>
                </a:solidFill>
              </a:rPr>
              <a:t>只</a:t>
            </a:r>
            <a:r>
              <a:rPr lang="zh-CN" altLang="en-US" sz="2400" b="1" u="sng" dirty="0">
                <a:solidFill>
                  <a:srgbClr val="FF3300"/>
                </a:solidFill>
              </a:rPr>
              <a:t>填目</a:t>
            </a:r>
            <a:r>
              <a:rPr lang="zh-CN" altLang="en-US" sz="2400" b="1" u="sng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前的</a:t>
            </a:r>
            <a:r>
              <a:rPr lang="zh-CN" altLang="en-US" sz="2400" b="1" u="sng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岗位，</a:t>
            </a:r>
            <a:r>
              <a:rPr lang="zh-CN" altLang="en-US" b="1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选择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录入</a:t>
            </a:r>
            <a:r>
              <a:rPr lang="zh-CN" altLang="en-US" b="1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（专业技术人员选</a:t>
            </a: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教师岗位”，工人选“工勤技能岗位”），岗位等级（教师岗位分“专业技术岗位一至十三级”，中高（五、六、七级），中级（八、九、十级），初级（十一、十二、十三级），据实填写。工勤技能分工勤技能一至五</a:t>
            </a:r>
            <a:r>
              <a:rPr lang="zh-CN" altLang="en-US" b="1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级</a:t>
            </a:r>
            <a:r>
              <a:rPr lang="zh-CN" altLang="en-US" b="1" dirty="0">
                <a:solidFill>
                  <a:srgbClr val="FF3300"/>
                </a:solidFill>
              </a:rPr>
              <a:t>。</a:t>
            </a:r>
            <a:r>
              <a:rPr lang="zh-CN" altLang="en-US" b="1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直接连接符 21512"/>
          <p:cNvSpPr>
            <a:spLocks noChangeShapeType="1"/>
          </p:cNvSpPr>
          <p:nvPr/>
        </p:nvSpPr>
        <p:spPr bwMode="auto">
          <a:xfrm flipV="1">
            <a:off x="2638970" y="1729962"/>
            <a:ext cx="210666" cy="2236368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27584" y="5445224"/>
            <a:ext cx="7340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举例：副教授</a:t>
            </a:r>
            <a:r>
              <a:rPr lang="en-US" altLang="zh-CN" b="1" dirty="0" smtClean="0">
                <a:solidFill>
                  <a:srgbClr val="C00000"/>
                </a:solidFill>
              </a:rPr>
              <a:t>----</a:t>
            </a:r>
            <a:r>
              <a:rPr lang="zh-CN" altLang="en-US" b="1" dirty="0" smtClean="0">
                <a:solidFill>
                  <a:srgbClr val="C00000"/>
                </a:solidFill>
              </a:rPr>
              <a:t>七级；讲师</a:t>
            </a:r>
            <a:r>
              <a:rPr lang="en-US" altLang="zh-CN" b="1" dirty="0" smtClean="0">
                <a:solidFill>
                  <a:srgbClr val="C00000"/>
                </a:solidFill>
              </a:rPr>
              <a:t>----</a:t>
            </a:r>
            <a:r>
              <a:rPr lang="zh-CN" altLang="en-US" b="1" dirty="0" smtClean="0">
                <a:solidFill>
                  <a:srgbClr val="C00000"/>
                </a:solidFill>
              </a:rPr>
              <a:t>十级；助教</a:t>
            </a:r>
            <a:r>
              <a:rPr lang="en-US" altLang="zh-CN" b="1" dirty="0" smtClean="0">
                <a:solidFill>
                  <a:srgbClr val="C00000"/>
                </a:solidFill>
              </a:rPr>
              <a:t>---</a:t>
            </a:r>
            <a:r>
              <a:rPr lang="zh-CN" altLang="en-US" b="1" dirty="0" smtClean="0">
                <a:solidFill>
                  <a:srgbClr val="C00000"/>
                </a:solidFill>
              </a:rPr>
              <a:t>十二级；中学一级</a:t>
            </a:r>
            <a:r>
              <a:rPr lang="en-US" altLang="zh-CN" b="1" dirty="0" smtClean="0">
                <a:solidFill>
                  <a:srgbClr val="C00000"/>
                </a:solidFill>
              </a:rPr>
              <a:t>----</a:t>
            </a:r>
            <a:r>
              <a:rPr lang="zh-CN" altLang="en-US" b="1" dirty="0" smtClean="0">
                <a:solidFill>
                  <a:srgbClr val="C00000"/>
                </a:solidFill>
              </a:rPr>
              <a:t>十级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中学二级</a:t>
            </a:r>
            <a:r>
              <a:rPr lang="en-US" altLang="zh-CN" b="1" dirty="0" smtClean="0">
                <a:solidFill>
                  <a:srgbClr val="C00000"/>
                </a:solidFill>
              </a:rPr>
              <a:t>---</a:t>
            </a:r>
            <a:r>
              <a:rPr lang="zh-CN" altLang="en-US" b="1" dirty="0" smtClean="0">
                <a:solidFill>
                  <a:srgbClr val="C00000"/>
                </a:solidFill>
              </a:rPr>
              <a:t>十二级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0810" y="6196662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应届毕业生未有职称，此项不填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xfrm>
            <a:off x="457200" y="845840"/>
            <a:ext cx="8229600" cy="1143000"/>
          </a:xfrm>
        </p:spPr>
        <p:txBody>
          <a:bodyPr/>
          <a:lstStyle/>
          <a:p>
            <a:pPr algn="l"/>
            <a:r>
              <a:rPr lang="zh-CN" altLang="en-US" sz="3200" b="1" dirty="0" smtClean="0"/>
              <a:t>教师登录自助系统修改密码，填写个人信息。</a:t>
            </a:r>
          </a:p>
        </p:txBody>
      </p:sp>
      <p:sp>
        <p:nvSpPr>
          <p:cNvPr id="3" name="矩形 2"/>
          <p:cNvSpPr/>
          <p:nvPr/>
        </p:nvSpPr>
        <p:spPr>
          <a:xfrm>
            <a:off x="755576" y="1700808"/>
            <a:ext cx="7776864" cy="1287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200"/>
              </a:lnSpc>
              <a:buFont typeface="Wingdings" pitchFamily="2" charset="2"/>
              <a:buChar char="u"/>
            </a:pPr>
            <a:r>
              <a:rPr lang="zh-CN" altLang="en-US" sz="2400" b="1" dirty="0"/>
              <a:t>登陆后，首先要更改密码（教师的密码字母、字符和数字三项以上才行），然后填报</a:t>
            </a:r>
            <a:r>
              <a:rPr lang="zh-CN" altLang="en-US" sz="2400" b="1" dirty="0">
                <a:solidFill>
                  <a:srgbClr val="FF0000"/>
                </a:solidFill>
              </a:rPr>
              <a:t>基本信息</a:t>
            </a:r>
            <a:r>
              <a:rPr lang="zh-CN" altLang="en-US" sz="2400" b="1" dirty="0"/>
              <a:t>。初始密码有效期一个月。</a:t>
            </a:r>
          </a:p>
        </p:txBody>
      </p:sp>
      <p:sp>
        <p:nvSpPr>
          <p:cNvPr id="4" name="矩形 3"/>
          <p:cNvSpPr/>
          <p:nvPr/>
        </p:nvSpPr>
        <p:spPr>
          <a:xfrm>
            <a:off x="755576" y="3092768"/>
            <a:ext cx="75608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200"/>
              </a:lnSpc>
              <a:buFont typeface="Wingdings" pitchFamily="2" charset="2"/>
              <a:buChar char="u"/>
            </a:pPr>
            <a:r>
              <a:rPr lang="zh-CN" altLang="en-US" sz="2400" b="1" dirty="0" smtClean="0"/>
              <a:t>对于</a:t>
            </a:r>
            <a:r>
              <a:rPr lang="en-US" altLang="zh-CN" sz="2400" b="1" dirty="0" smtClean="0"/>
              <a:t>2017</a:t>
            </a:r>
            <a:r>
              <a:rPr lang="zh-CN" altLang="en-US" sz="2400" b="1" dirty="0" smtClean="0"/>
              <a:t>新入职教师，系统信息中的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基本信息、学习经历、联系方式</a:t>
            </a:r>
            <a:r>
              <a:rPr lang="zh-CN" altLang="en-US" sz="2400" b="1" dirty="0" smtClean="0"/>
              <a:t>三项为必填，其他信息为选填，但建议有数据的都填上。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788238" y="4542220"/>
            <a:ext cx="7312154" cy="877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200"/>
              </a:lnSpc>
              <a:buFont typeface="Wingdings" pitchFamily="2" charset="2"/>
              <a:buChar char="u"/>
            </a:pPr>
            <a:r>
              <a:rPr lang="zh-CN" altLang="en-US" sz="2400" b="1" dirty="0"/>
              <a:t>教师个人密码丢失后，系统管理员可以帮助找回或重置密码。</a:t>
            </a:r>
            <a:endParaRPr lang="en-US" altLang="zh-CN" sz="2400" b="1" dirty="0"/>
          </a:p>
        </p:txBody>
      </p:sp>
      <p:sp>
        <p:nvSpPr>
          <p:cNvPr id="7" name="矩形 6"/>
          <p:cNvSpPr/>
          <p:nvPr/>
        </p:nvSpPr>
        <p:spPr>
          <a:xfrm>
            <a:off x="788238" y="5589241"/>
            <a:ext cx="7600186" cy="9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200"/>
              </a:lnSpc>
              <a:buFont typeface="Wingdings" pitchFamily="2" charset="2"/>
              <a:buChar char="u"/>
            </a:pPr>
            <a:r>
              <a:rPr lang="zh-CN" altLang="en-US" sz="2400" b="1" dirty="0"/>
              <a:t>注意：</a:t>
            </a:r>
            <a:r>
              <a:rPr lang="zh-CN" altLang="en-US" sz="2400" b="1" dirty="0" smtClean="0"/>
              <a:t>填写信息</a:t>
            </a:r>
            <a:r>
              <a:rPr lang="zh-CN" altLang="en-US" sz="2400" b="1" dirty="0"/>
              <a:t>时，</a:t>
            </a:r>
            <a:r>
              <a:rPr lang="zh-CN" altLang="en-US" sz="2400" b="1" dirty="0" smtClean="0"/>
              <a:t>光标停留项目</a:t>
            </a:r>
            <a:r>
              <a:rPr lang="zh-CN" altLang="en-US" sz="2400" b="1" dirty="0"/>
              <a:t>栏时，会弹出</a:t>
            </a:r>
            <a:r>
              <a:rPr lang="zh-CN" altLang="en-US" sz="2400" b="1" dirty="0" smtClean="0"/>
              <a:t>提示</a:t>
            </a:r>
            <a:r>
              <a:rPr lang="zh-CN" altLang="en-US" sz="2400" b="1" dirty="0"/>
              <a:t>说明</a:t>
            </a:r>
          </a:p>
        </p:txBody>
      </p:sp>
      <p:sp>
        <p:nvSpPr>
          <p:cNvPr id="8" name="矩形 7"/>
          <p:cNvSpPr/>
          <p:nvPr/>
        </p:nvSpPr>
        <p:spPr>
          <a:xfrm>
            <a:off x="2109483" y="129406"/>
            <a:ext cx="48157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系统说明及个人建议</a:t>
            </a:r>
            <a:endParaRPr lang="zh-CN" altLang="en-US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163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20481"/>
          <p:cNvSpPr>
            <a:spLocks noChangeArrowheads="1"/>
          </p:cNvSpPr>
          <p:nvPr/>
        </p:nvSpPr>
        <p:spPr bwMode="auto">
          <a:xfrm>
            <a:off x="323528" y="332656"/>
            <a:ext cx="8408987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、专业技术职务</a:t>
            </a:r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聘任</a:t>
            </a:r>
            <a:endParaRPr lang="zh-CN" alt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9397" name="矩形 20485"/>
          <p:cNvSpPr>
            <a:spLocks noChangeArrowheads="1"/>
          </p:cNvSpPr>
          <p:nvPr/>
        </p:nvSpPr>
        <p:spPr bwMode="auto">
          <a:xfrm>
            <a:off x="2930757" y="2288898"/>
            <a:ext cx="2736850" cy="338554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 dirty="0">
                <a:solidFill>
                  <a:srgbClr val="FF3300"/>
                </a:solidFill>
              </a:rPr>
              <a:t>②</a:t>
            </a:r>
            <a:r>
              <a:rPr lang="en-US" altLang="zh-CN" sz="1600" b="1" dirty="0" smtClean="0">
                <a:solidFill>
                  <a:srgbClr val="FF3300"/>
                </a:solidFill>
              </a:rPr>
              <a:t>.</a:t>
            </a:r>
            <a:r>
              <a:rPr lang="zh-CN" altLang="en-US" sz="1600" b="1" dirty="0" smtClean="0">
                <a:solidFill>
                  <a:srgbClr val="FF3300"/>
                </a:solidFill>
              </a:rPr>
              <a:t>按证书日期填写。</a:t>
            </a:r>
            <a:endParaRPr lang="zh-CN" altLang="en-US" sz="1600" b="1" dirty="0">
              <a:solidFill>
                <a:srgbClr val="FF3300"/>
              </a:solidFill>
            </a:endParaRPr>
          </a:p>
        </p:txBody>
      </p:sp>
      <p:sp>
        <p:nvSpPr>
          <p:cNvPr id="59399" name="TextBox 7"/>
          <p:cNvSpPr txBox="1">
            <a:spLocks noChangeArrowheads="1"/>
          </p:cNvSpPr>
          <p:nvPr/>
        </p:nvSpPr>
        <p:spPr bwMode="auto">
          <a:xfrm>
            <a:off x="642938" y="3250133"/>
            <a:ext cx="764381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/>
              <a:t>从</a:t>
            </a:r>
            <a:r>
              <a:rPr lang="en-US" altLang="zh-CN" sz="2400" b="1" dirty="0" smtClean="0"/>
              <a:t>2013</a:t>
            </a:r>
            <a:r>
              <a:rPr lang="zh-CN" altLang="en-US" sz="2400" b="1" dirty="0" smtClean="0"/>
              <a:t>年</a:t>
            </a:r>
            <a:r>
              <a:rPr lang="zh-CN" altLang="en-US" sz="2400" b="1" dirty="0"/>
              <a:t>开始录入，</a:t>
            </a:r>
            <a:r>
              <a:rPr lang="zh-CN" altLang="en-US" sz="2400" b="1" dirty="0">
                <a:solidFill>
                  <a:srgbClr val="C00000"/>
                </a:solidFill>
              </a:rPr>
              <a:t>每人可多条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记录，多</a:t>
            </a:r>
            <a:r>
              <a:rPr lang="zh-CN" altLang="en-US" sz="2400" b="1" dirty="0">
                <a:solidFill>
                  <a:srgbClr val="C00000"/>
                </a:solidFill>
              </a:rPr>
              <a:t>条之间有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连贯性</a:t>
            </a:r>
            <a:r>
              <a:rPr lang="zh-CN" altLang="en-US" sz="2400" b="1" dirty="0" smtClean="0"/>
              <a:t>，</a:t>
            </a:r>
            <a:r>
              <a:rPr lang="en-US" altLang="zh-CN" sz="2400" b="1" dirty="0"/>
              <a:t>2013</a:t>
            </a:r>
            <a:r>
              <a:rPr lang="zh-CN" altLang="en-US" sz="2400" b="1" dirty="0"/>
              <a:t>年以后无聘任信息的，录入最后一次聘任信息，无技术职务的选 </a:t>
            </a:r>
            <a:r>
              <a:rPr lang="zh-CN" altLang="en-US" sz="2400" b="1" dirty="0" smtClean="0"/>
              <a:t>无，</a:t>
            </a:r>
            <a:endParaRPr lang="zh-CN" altLang="en-US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3" y="1412776"/>
            <a:ext cx="7648575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2676525"/>
            <a:ext cx="763905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417" name="矩形 19457"/>
          <p:cNvSpPr>
            <a:spLocks noChangeArrowheads="1"/>
          </p:cNvSpPr>
          <p:nvPr/>
        </p:nvSpPr>
        <p:spPr bwMode="auto">
          <a:xfrm>
            <a:off x="266700" y="116632"/>
            <a:ext cx="8409756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、教师</a:t>
            </a:r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资格</a:t>
            </a:r>
            <a:endParaRPr lang="zh-CN" alt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421" name="矩形 19463"/>
          <p:cNvSpPr>
            <a:spLocks noChangeArrowheads="1"/>
          </p:cNvSpPr>
          <p:nvPr/>
        </p:nvSpPr>
        <p:spPr bwMode="auto">
          <a:xfrm>
            <a:off x="3419475" y="2997200"/>
            <a:ext cx="1873250" cy="58102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>
                <a:solidFill>
                  <a:srgbClr val="FF3300"/>
                </a:solidFill>
              </a:rPr>
              <a:t>按教师资格证上的内容填写</a:t>
            </a:r>
          </a:p>
        </p:txBody>
      </p:sp>
      <p:sp>
        <p:nvSpPr>
          <p:cNvPr id="60422" name="直接连接符 19464"/>
          <p:cNvSpPr>
            <a:spLocks noChangeShapeType="1"/>
          </p:cNvSpPr>
          <p:nvPr/>
        </p:nvSpPr>
        <p:spPr bwMode="auto">
          <a:xfrm flipH="1">
            <a:off x="2339975" y="3429000"/>
            <a:ext cx="1152525" cy="2159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3" name="直接连接符 19465"/>
          <p:cNvSpPr>
            <a:spLocks noChangeShapeType="1"/>
          </p:cNvSpPr>
          <p:nvPr/>
        </p:nvSpPr>
        <p:spPr bwMode="auto">
          <a:xfrm flipH="1">
            <a:off x="2339975" y="3068638"/>
            <a:ext cx="1152525" cy="2159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4" name="直接连接符 19466"/>
          <p:cNvSpPr>
            <a:spLocks noChangeShapeType="1"/>
          </p:cNvSpPr>
          <p:nvPr/>
        </p:nvSpPr>
        <p:spPr bwMode="auto">
          <a:xfrm>
            <a:off x="5148263" y="3429000"/>
            <a:ext cx="1008062" cy="14446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5" name="直接连接符 19467"/>
          <p:cNvSpPr>
            <a:spLocks noChangeShapeType="1"/>
          </p:cNvSpPr>
          <p:nvPr/>
        </p:nvSpPr>
        <p:spPr bwMode="auto">
          <a:xfrm>
            <a:off x="5219700" y="3213100"/>
            <a:ext cx="1008063" cy="144463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426" name="矩形 19468"/>
          <p:cNvSpPr>
            <a:spLocks noChangeArrowheads="1"/>
          </p:cNvSpPr>
          <p:nvPr/>
        </p:nvSpPr>
        <p:spPr bwMode="auto">
          <a:xfrm>
            <a:off x="2411413" y="4652963"/>
            <a:ext cx="1368425" cy="106997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③.</a:t>
            </a:r>
            <a:r>
              <a:rPr lang="zh-CN" altLang="en-US" sz="1600" b="1">
                <a:solidFill>
                  <a:srgbClr val="FF3300"/>
                </a:solidFill>
              </a:rPr>
              <a:t>按教师资格证认定机构处公章信息填写。</a:t>
            </a:r>
          </a:p>
        </p:txBody>
      </p:sp>
      <p:sp>
        <p:nvSpPr>
          <p:cNvPr id="60427" name="直接连接符 19469"/>
          <p:cNvSpPr>
            <a:spLocks noChangeShapeType="1"/>
          </p:cNvSpPr>
          <p:nvPr/>
        </p:nvSpPr>
        <p:spPr bwMode="auto">
          <a:xfrm flipH="1" flipV="1">
            <a:off x="2411413" y="3933825"/>
            <a:ext cx="865187" cy="8636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5536" y="908720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所有教师资格证全部录入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，包括中小学教师资格证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</a:rPr>
              <a:t>无</a:t>
            </a:r>
            <a:r>
              <a:rPr lang="zh-CN" altLang="en-US" sz="2800" b="1" dirty="0">
                <a:solidFill>
                  <a:srgbClr val="FF0000"/>
                </a:solidFill>
              </a:rPr>
              <a:t>教师资格证的选择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“无”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smtClean="0"/>
              <a:t>1.</a:t>
            </a:r>
            <a:r>
              <a:rPr lang="zh-CN" altLang="en-US" b="1" smtClean="0"/>
              <a:t>有多类型教师资格证，如何填写？</a:t>
            </a:r>
            <a:endParaRPr lang="zh-CN" altLang="en-US" smtClean="0"/>
          </a:p>
          <a:p>
            <a:r>
              <a:rPr lang="zh-CN" altLang="en-US" smtClean="0"/>
              <a:t>所有的教师资格证全部录入。</a:t>
            </a:r>
            <a:endParaRPr lang="en-US" altLang="zh-CN" smtClean="0"/>
          </a:p>
          <a:p>
            <a:endParaRPr lang="zh-CN" altLang="en-US" smtClean="0"/>
          </a:p>
          <a:p>
            <a:r>
              <a:rPr lang="en-US" altLang="zh-CN" b="1" smtClean="0"/>
              <a:t>2.</a:t>
            </a:r>
            <a:r>
              <a:rPr lang="zh-CN" altLang="en-US" b="1" smtClean="0"/>
              <a:t>无教师资格证的教师要不要采集？</a:t>
            </a:r>
            <a:endParaRPr lang="zh-CN" altLang="en-US" smtClean="0"/>
          </a:p>
          <a:p>
            <a:r>
              <a:rPr lang="zh-CN" altLang="en-US" smtClean="0"/>
              <a:t>要采集，教师资格证填“无”。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33" y="1479772"/>
            <a:ext cx="7658100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65" name="矩形 18433"/>
          <p:cNvSpPr>
            <a:spLocks noChangeArrowheads="1"/>
          </p:cNvSpPr>
          <p:nvPr/>
        </p:nvSpPr>
        <p:spPr bwMode="auto">
          <a:xfrm>
            <a:off x="275317" y="340509"/>
            <a:ext cx="4132883" cy="954107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、教育教学</a:t>
            </a:r>
          </a:p>
          <a:p>
            <a:r>
              <a:rPr lang="zh-CN" altLang="en-US" sz="1600" b="1" dirty="0">
                <a:solidFill>
                  <a:srgbClr val="FF3300"/>
                </a:solidFill>
              </a:rPr>
              <a:t>      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010" y="340509"/>
            <a:ext cx="4605229" cy="1380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8440"/>
          <p:cNvSpPr>
            <a:spLocks noChangeArrowheads="1"/>
          </p:cNvSpPr>
          <p:nvPr/>
        </p:nvSpPr>
        <p:spPr bwMode="auto">
          <a:xfrm>
            <a:off x="674356" y="3645024"/>
            <a:ext cx="7373243" cy="830997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 smtClean="0">
                <a:solidFill>
                  <a:srgbClr val="FF3300"/>
                </a:solidFill>
              </a:rPr>
              <a:t>此处的系统说明与实际表格有出入。</a:t>
            </a:r>
            <a:endParaRPr lang="en-US" altLang="zh-CN" sz="2400" b="1" dirty="0" smtClean="0">
              <a:solidFill>
                <a:srgbClr val="FF3300"/>
              </a:solidFill>
            </a:endParaRPr>
          </a:p>
          <a:p>
            <a:r>
              <a:rPr lang="zh-CN" altLang="en-US" sz="2400" b="1" dirty="0" smtClean="0">
                <a:solidFill>
                  <a:srgbClr val="FF3300"/>
                </a:solidFill>
              </a:rPr>
              <a:t>统一从</a:t>
            </a:r>
            <a:r>
              <a:rPr lang="en-US" altLang="zh-CN" sz="2400" b="1" dirty="0" smtClean="0">
                <a:solidFill>
                  <a:srgbClr val="FF3300"/>
                </a:solidFill>
              </a:rPr>
              <a:t>2012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年下</a:t>
            </a:r>
            <a:r>
              <a:rPr lang="zh-CN" altLang="en-US" sz="2400" b="1" dirty="0">
                <a:solidFill>
                  <a:srgbClr val="FF3300"/>
                </a:solidFill>
              </a:rPr>
              <a:t>半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年，按以下对应关系开始填写：</a:t>
            </a:r>
            <a:endParaRPr lang="en-US" altLang="zh-CN" sz="2400" b="1" dirty="0" smtClean="0">
              <a:solidFill>
                <a:srgbClr val="FF33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2227" y="458112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对应关系：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5085184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2012</a:t>
            </a:r>
            <a:r>
              <a:rPr lang="zh-CN" altLang="en-US" sz="2400" dirty="0" smtClean="0">
                <a:solidFill>
                  <a:srgbClr val="FF0000"/>
                </a:solidFill>
              </a:rPr>
              <a:t>年度</a:t>
            </a:r>
            <a:r>
              <a:rPr lang="en-US" altLang="zh-CN" sz="2400" dirty="0" smtClean="0">
                <a:solidFill>
                  <a:srgbClr val="FF0000"/>
                </a:solidFill>
              </a:rPr>
              <a:t>—</a:t>
            </a:r>
            <a:r>
              <a:rPr lang="zh-CN" altLang="en-US" sz="2400" dirty="0" smtClean="0">
                <a:solidFill>
                  <a:srgbClr val="FF0000"/>
                </a:solidFill>
              </a:rPr>
              <a:t>下半年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41383" y="5013176"/>
            <a:ext cx="4019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2012—2013</a:t>
            </a:r>
            <a:r>
              <a:rPr lang="zh-CN" altLang="en-US" sz="2400" dirty="0" smtClean="0">
                <a:solidFill>
                  <a:srgbClr val="FF0000"/>
                </a:solidFill>
              </a:rPr>
              <a:t>学年度第</a:t>
            </a:r>
            <a:r>
              <a:rPr lang="zh-CN" altLang="en-US" sz="2400" dirty="0">
                <a:solidFill>
                  <a:srgbClr val="FF0000"/>
                </a:solidFill>
              </a:rPr>
              <a:t>一</a:t>
            </a:r>
            <a:r>
              <a:rPr lang="zh-CN" altLang="en-US" sz="2400" dirty="0" smtClean="0">
                <a:solidFill>
                  <a:srgbClr val="FF0000"/>
                </a:solidFill>
              </a:rPr>
              <a:t>学期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5661248"/>
            <a:ext cx="2717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</a:t>
            </a:r>
            <a:r>
              <a:rPr lang="zh-CN" altLang="en-US" sz="2400" dirty="0" smtClean="0">
                <a:solidFill>
                  <a:srgbClr val="FF0000"/>
                </a:solidFill>
              </a:rPr>
              <a:t>年度</a:t>
            </a:r>
            <a:r>
              <a:rPr lang="en-US" altLang="zh-CN" sz="2400" dirty="0" smtClean="0">
                <a:solidFill>
                  <a:srgbClr val="FF0000"/>
                </a:solidFill>
              </a:rPr>
              <a:t>—</a:t>
            </a:r>
            <a:r>
              <a:rPr lang="zh-CN" altLang="en-US" sz="2400" dirty="0" smtClean="0">
                <a:solidFill>
                  <a:srgbClr val="FF0000"/>
                </a:solidFill>
              </a:rPr>
              <a:t>上半年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1383" y="5661248"/>
            <a:ext cx="4019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2013—2014</a:t>
            </a:r>
            <a:r>
              <a:rPr lang="zh-CN" altLang="en-US" sz="2400" dirty="0" smtClean="0">
                <a:solidFill>
                  <a:srgbClr val="FF0000"/>
                </a:solidFill>
              </a:rPr>
              <a:t>学</a:t>
            </a:r>
            <a:r>
              <a:rPr lang="zh-CN" altLang="en-US" sz="2400" smtClean="0">
                <a:solidFill>
                  <a:srgbClr val="FF0000"/>
                </a:solidFill>
              </a:rPr>
              <a:t>年度第二学期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51018" y="613568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…………………………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472987" y="5157192"/>
            <a:ext cx="887990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3491880" y="5733256"/>
            <a:ext cx="887990" cy="2160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5413450" y="1124744"/>
            <a:ext cx="521701" cy="2664296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17411"/>
          <p:cNvSpPr>
            <a:spLocks noChangeArrowheads="1"/>
          </p:cNvSpPr>
          <p:nvPr/>
        </p:nvSpPr>
        <p:spPr bwMode="auto">
          <a:xfrm>
            <a:off x="3348807" y="2996952"/>
            <a:ext cx="719137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55776" y="2061894"/>
            <a:ext cx="3211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半年总课时，按上半年</a:t>
            </a:r>
            <a:r>
              <a:rPr lang="en-US" altLang="zh-CN" dirty="0" smtClean="0">
                <a:solidFill>
                  <a:srgbClr val="C00000"/>
                </a:solidFill>
              </a:rPr>
              <a:t>19</a:t>
            </a:r>
            <a:r>
              <a:rPr lang="zh-CN" altLang="en-US" dirty="0" smtClean="0">
                <a:solidFill>
                  <a:srgbClr val="C00000"/>
                </a:solidFill>
              </a:rPr>
              <a:t>周，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zh-CN" altLang="en-US" dirty="0" smtClean="0">
                <a:solidFill>
                  <a:srgbClr val="C00000"/>
                </a:solidFill>
              </a:rPr>
              <a:t>下半年</a:t>
            </a:r>
            <a:r>
              <a:rPr lang="en-US" altLang="zh-CN" dirty="0" smtClean="0">
                <a:solidFill>
                  <a:srgbClr val="C00000"/>
                </a:solidFill>
              </a:rPr>
              <a:t>20</a:t>
            </a:r>
            <a:r>
              <a:rPr lang="zh-CN" altLang="en-US" dirty="0" smtClean="0">
                <a:solidFill>
                  <a:srgbClr val="C00000"/>
                </a:solidFill>
              </a:rPr>
              <a:t>周计</a:t>
            </a:r>
            <a:endParaRPr lang="zh-CN" altLang="en-US" dirty="0">
              <a:solidFill>
                <a:srgbClr val="C00000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4008943" y="2462371"/>
            <a:ext cx="152400" cy="534581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17409"/>
          <p:cNvSpPr>
            <a:spLocks noChangeArrowheads="1"/>
          </p:cNvSpPr>
          <p:nvPr/>
        </p:nvSpPr>
        <p:spPr bwMode="auto">
          <a:xfrm>
            <a:off x="-180528" y="260648"/>
            <a:ext cx="9233024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1600" b="1" dirty="0" smtClean="0"/>
              <a:t>   </a:t>
            </a:r>
            <a:r>
              <a:rPr lang="en-US" altLang="zh-CN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教学科研成果及获奖</a:t>
            </a: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项目（课题</a:t>
            </a:r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）</a:t>
            </a:r>
            <a:endParaRPr lang="zh-CN" alt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3490" name="图片 17410" descr="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1611313"/>
            <a:ext cx="76771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椭圆 17411"/>
          <p:cNvSpPr>
            <a:spLocks noChangeArrowheads="1"/>
          </p:cNvSpPr>
          <p:nvPr/>
        </p:nvSpPr>
        <p:spPr bwMode="auto">
          <a:xfrm>
            <a:off x="827088" y="1916113"/>
            <a:ext cx="719137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492" name="矩形 17412"/>
          <p:cNvSpPr>
            <a:spLocks noChangeArrowheads="1"/>
          </p:cNvSpPr>
          <p:nvPr/>
        </p:nvSpPr>
        <p:spPr bwMode="auto">
          <a:xfrm>
            <a:off x="1546225" y="1793240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点击增加</a:t>
            </a:r>
          </a:p>
        </p:txBody>
      </p:sp>
      <p:sp>
        <p:nvSpPr>
          <p:cNvPr id="63493" name="矩形 17413"/>
          <p:cNvSpPr>
            <a:spLocks noChangeArrowheads="1"/>
          </p:cNvSpPr>
          <p:nvPr/>
        </p:nvSpPr>
        <p:spPr bwMode="auto">
          <a:xfrm>
            <a:off x="3635375" y="4510088"/>
            <a:ext cx="2303463" cy="5778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>
                <a:solidFill>
                  <a:srgbClr val="FF3300"/>
                </a:solidFill>
              </a:rPr>
              <a:t>填写</a:t>
            </a:r>
            <a:r>
              <a:rPr lang="en-US" altLang="zh-CN" sz="1600" b="1">
                <a:solidFill>
                  <a:srgbClr val="FF3300"/>
                </a:solidFill>
              </a:rPr>
              <a:t>2013</a:t>
            </a:r>
            <a:r>
              <a:rPr lang="zh-CN" altLang="en-US" sz="1600" b="1">
                <a:solidFill>
                  <a:srgbClr val="FF3300"/>
                </a:solidFill>
              </a:rPr>
              <a:t>年以来全部教科研成果及获奖。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219256" cy="4582839"/>
          </a:xfrm>
        </p:spPr>
        <p:txBody>
          <a:bodyPr/>
          <a:lstStyle/>
          <a:p>
            <a:r>
              <a:rPr lang="zh-CN" altLang="en-US" b="1" dirty="0" smtClean="0"/>
              <a:t>教学科研成果及获奖从哪一年开始录入？</a:t>
            </a:r>
            <a:endParaRPr lang="zh-CN" altLang="en-US" dirty="0" smtClean="0"/>
          </a:p>
          <a:p>
            <a:r>
              <a:rPr lang="zh-CN" altLang="en-US" dirty="0" smtClean="0"/>
              <a:t>填写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年以来全部教学科研成果及获奖。高校教师：可填写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年前的国家级、省级教学科研成果及获奖，其中，项目课题模块，项目经费额度以元为单位填写。项目中本人角色：国家级项目前四位、省部级项目前三位、厅局级项目前两位参加者可填写为项目主要参加者。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矩形 31745"/>
          <p:cNvSpPr>
            <a:spLocks noChangeArrowheads="1"/>
          </p:cNvSpPr>
          <p:nvPr/>
        </p:nvSpPr>
        <p:spPr bwMode="auto">
          <a:xfrm>
            <a:off x="500063" y="632688"/>
            <a:ext cx="7789862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9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、国内</a:t>
            </a:r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培训</a:t>
            </a:r>
            <a:endParaRPr lang="zh-CN" alt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526585" y="1772816"/>
            <a:ext cx="8229600" cy="5483225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、国内培训从哪一年开始录入？哪些培训可以录入？</a:t>
            </a:r>
            <a:endParaRPr lang="zh-CN" altLang="en-US" dirty="0" smtClean="0"/>
          </a:p>
          <a:p>
            <a:r>
              <a:rPr lang="zh-CN" altLang="en-US" dirty="0" smtClean="0"/>
              <a:t>高校教师需省级以上部门组织的培训，有培训证书（证书上有学分的）才</a:t>
            </a:r>
            <a:r>
              <a:rPr lang="zh-CN" altLang="en-US" smtClean="0"/>
              <a:t>可录入。</a:t>
            </a:r>
            <a:endParaRPr lang="zh-CN" altLang="en-US" dirty="0" smtClean="0"/>
          </a:p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、国内培训继续教育学分怎么填？</a:t>
            </a:r>
            <a:endParaRPr lang="zh-CN" altLang="en-US" dirty="0" smtClean="0"/>
          </a:p>
          <a:p>
            <a:r>
              <a:rPr lang="zh-CN" altLang="en-US" dirty="0" smtClean="0"/>
              <a:t>中小学教师本次采集需填写培训学分，其他类型教职工暂不填写</a:t>
            </a:r>
            <a:r>
              <a:rPr lang="en-US" altLang="zh-CN" dirty="0" smtClean="0"/>
              <a:t>.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矩形 30721"/>
          <p:cNvSpPr>
            <a:spLocks noChangeArrowheads="1"/>
          </p:cNvSpPr>
          <p:nvPr/>
        </p:nvSpPr>
        <p:spPr bwMode="auto">
          <a:xfrm>
            <a:off x="323528" y="188640"/>
            <a:ext cx="4929188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11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、海外研修（访学）</a:t>
            </a:r>
          </a:p>
        </p:txBody>
      </p:sp>
      <p:pic>
        <p:nvPicPr>
          <p:cNvPr id="80898" name="图片 30722" descr="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1804988"/>
            <a:ext cx="76581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椭圆 30723"/>
          <p:cNvSpPr>
            <a:spLocks noChangeArrowheads="1"/>
          </p:cNvSpPr>
          <p:nvPr/>
        </p:nvSpPr>
        <p:spPr bwMode="auto">
          <a:xfrm>
            <a:off x="827088" y="2309813"/>
            <a:ext cx="719137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0" name="矩形 30724"/>
          <p:cNvSpPr>
            <a:spLocks noChangeArrowheads="1"/>
          </p:cNvSpPr>
          <p:nvPr/>
        </p:nvSpPr>
        <p:spPr bwMode="auto">
          <a:xfrm>
            <a:off x="1619250" y="2260600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点击增加</a:t>
            </a:r>
          </a:p>
        </p:txBody>
      </p:sp>
      <p:sp>
        <p:nvSpPr>
          <p:cNvPr id="80901" name="矩形 30725"/>
          <p:cNvSpPr>
            <a:spLocks noChangeArrowheads="1"/>
          </p:cNvSpPr>
          <p:nvPr/>
        </p:nvSpPr>
        <p:spPr bwMode="auto">
          <a:xfrm>
            <a:off x="3563938" y="3402013"/>
            <a:ext cx="2303462" cy="82232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>
                <a:solidFill>
                  <a:srgbClr val="FF3300"/>
                </a:solidFill>
              </a:rPr>
              <a:t>从任教以来开始填写，如果有多次访学，可同一名字填写多条。</a:t>
            </a:r>
          </a:p>
        </p:txBody>
      </p:sp>
      <p:sp>
        <p:nvSpPr>
          <p:cNvPr id="80902" name="TextBox 6"/>
          <p:cNvSpPr txBox="1">
            <a:spLocks noChangeArrowheads="1"/>
          </p:cNvSpPr>
          <p:nvPr/>
        </p:nvSpPr>
        <p:spPr bwMode="auto">
          <a:xfrm>
            <a:off x="857250" y="5143500"/>
            <a:ext cx="7929563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海外研修从哪一年开始录入？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海外研修从任教以来开始录入，如果一位教师有多次访学经历，可同一名字填写多条。</a:t>
            </a:r>
          </a:p>
          <a:p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矩形 34817"/>
          <p:cNvSpPr>
            <a:spLocks noChangeArrowheads="1"/>
          </p:cNvSpPr>
          <p:nvPr/>
        </p:nvSpPr>
        <p:spPr bwMode="auto">
          <a:xfrm>
            <a:off x="382860" y="260648"/>
            <a:ext cx="7429500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12--1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、技能及证书</a:t>
            </a: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语言能力</a:t>
            </a:r>
          </a:p>
        </p:txBody>
      </p:sp>
      <p:pic>
        <p:nvPicPr>
          <p:cNvPr id="81922" name="图片 34818" descr="2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1885950"/>
            <a:ext cx="76581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椭圆 34819"/>
          <p:cNvSpPr>
            <a:spLocks noChangeArrowheads="1"/>
          </p:cNvSpPr>
          <p:nvPr/>
        </p:nvSpPr>
        <p:spPr bwMode="auto">
          <a:xfrm>
            <a:off x="827088" y="2830513"/>
            <a:ext cx="719137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24" name="矩形 34820"/>
          <p:cNvSpPr>
            <a:spLocks noChangeArrowheads="1"/>
          </p:cNvSpPr>
          <p:nvPr/>
        </p:nvSpPr>
        <p:spPr bwMode="auto">
          <a:xfrm>
            <a:off x="1619250" y="2781300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点击增加</a:t>
            </a:r>
          </a:p>
        </p:txBody>
      </p:sp>
      <p:sp>
        <p:nvSpPr>
          <p:cNvPr id="81925" name="矩形 34821"/>
          <p:cNvSpPr>
            <a:spLocks noChangeArrowheads="1"/>
          </p:cNvSpPr>
          <p:nvPr/>
        </p:nvSpPr>
        <p:spPr bwMode="auto">
          <a:xfrm>
            <a:off x="3275806" y="5157192"/>
            <a:ext cx="2592388" cy="82550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 dirty="0">
                <a:solidFill>
                  <a:srgbClr val="FF3300"/>
                </a:solidFill>
              </a:rPr>
              <a:t>②.</a:t>
            </a:r>
            <a:r>
              <a:rPr lang="zh-CN" altLang="en-US" sz="1600" b="1" u="sng" dirty="0">
                <a:solidFill>
                  <a:srgbClr val="FF3300"/>
                </a:solidFill>
              </a:rPr>
              <a:t>汉语（中文）为必填项，掌握程度为</a:t>
            </a:r>
            <a:r>
              <a:rPr lang="zh-CN" altLang="en-US" sz="1600" b="1" u="sng" dirty="0">
                <a:solidFill>
                  <a:srgbClr val="C00000"/>
                </a:solidFill>
              </a:rPr>
              <a:t>精通</a:t>
            </a:r>
            <a:r>
              <a:rPr lang="zh-CN" altLang="en-US" sz="1600" b="1" u="sng" dirty="0">
                <a:solidFill>
                  <a:srgbClr val="FF3300"/>
                </a:solidFill>
              </a:rPr>
              <a:t>，</a:t>
            </a:r>
            <a:r>
              <a:rPr lang="zh-CN" altLang="en-US" sz="1600" b="1" dirty="0">
                <a:solidFill>
                  <a:srgbClr val="FF3300"/>
                </a:solidFill>
              </a:rPr>
              <a:t>其它语种根据实际情况填写。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矩形 33793"/>
          <p:cNvSpPr>
            <a:spLocks noChangeArrowheads="1"/>
          </p:cNvSpPr>
          <p:nvPr/>
        </p:nvSpPr>
        <p:spPr bwMode="auto">
          <a:xfrm>
            <a:off x="590550" y="621497"/>
            <a:ext cx="7200900" cy="954107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12-</a:t>
            </a:r>
            <a:r>
              <a:rPr lang="en-US" altLang="zh-CN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-2</a:t>
            </a:r>
            <a:r>
              <a:rPr lang="zh-CN" alt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技能及证书</a:t>
            </a: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证书信息</a:t>
            </a:r>
          </a:p>
          <a:p>
            <a:endParaRPr lang="zh-CN" altLang="en-US" sz="1600" b="1" dirty="0">
              <a:solidFill>
                <a:srgbClr val="FF3300"/>
              </a:solidFill>
            </a:endParaRPr>
          </a:p>
        </p:txBody>
      </p:sp>
      <p:pic>
        <p:nvPicPr>
          <p:cNvPr id="83970" name="图片 33794" descr="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713" y="2005013"/>
            <a:ext cx="76485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椭圆 33795"/>
          <p:cNvSpPr>
            <a:spLocks noChangeArrowheads="1"/>
          </p:cNvSpPr>
          <p:nvPr/>
        </p:nvSpPr>
        <p:spPr bwMode="auto">
          <a:xfrm>
            <a:off x="827088" y="2420938"/>
            <a:ext cx="719137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972" name="矩形 33796"/>
          <p:cNvSpPr>
            <a:spLocks noChangeArrowheads="1"/>
          </p:cNvSpPr>
          <p:nvPr/>
        </p:nvSpPr>
        <p:spPr bwMode="auto">
          <a:xfrm>
            <a:off x="1619250" y="2371725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点击增加</a:t>
            </a:r>
          </a:p>
        </p:txBody>
      </p:sp>
      <p:sp>
        <p:nvSpPr>
          <p:cNvPr id="83973" name="矩形 33797"/>
          <p:cNvSpPr>
            <a:spLocks noChangeArrowheads="1"/>
          </p:cNvSpPr>
          <p:nvPr/>
        </p:nvSpPr>
        <p:spPr bwMode="auto">
          <a:xfrm>
            <a:off x="3203575" y="2492375"/>
            <a:ext cx="3240088" cy="58102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</a:t>
            </a:r>
            <a:r>
              <a:rPr lang="zh-CN" altLang="en-US" sz="1600" b="1">
                <a:solidFill>
                  <a:srgbClr val="FF3300"/>
                </a:solidFill>
              </a:rPr>
              <a:t>默认为语言证书，填写完语言证书后可增加其它类型证书。</a:t>
            </a:r>
          </a:p>
        </p:txBody>
      </p:sp>
      <p:sp>
        <p:nvSpPr>
          <p:cNvPr id="83974" name="TextBox 6"/>
          <p:cNvSpPr txBox="1">
            <a:spLocks noChangeArrowheads="1"/>
          </p:cNvSpPr>
          <p:nvPr/>
        </p:nvSpPr>
        <p:spPr bwMode="auto">
          <a:xfrm>
            <a:off x="2643188" y="5429250"/>
            <a:ext cx="6429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3975" name="TextBox 7"/>
          <p:cNvSpPr txBox="1">
            <a:spLocks noChangeArrowheads="1"/>
          </p:cNvSpPr>
          <p:nvPr/>
        </p:nvSpPr>
        <p:spPr bwMode="auto">
          <a:xfrm>
            <a:off x="785813" y="5429250"/>
            <a:ext cx="8215312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注：从任教以来开始录入，可包括语言证书，计算机证书，专业技术职务证书。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592" y="2924944"/>
            <a:ext cx="7384162" cy="899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300"/>
              </a:lnSpc>
              <a:buFont typeface="Wingdings" pitchFamily="2" charset="2"/>
              <a:buChar char="u"/>
            </a:pPr>
            <a:r>
              <a:rPr lang="zh-CN" altLang="en-US" sz="2400" b="1" dirty="0" smtClean="0"/>
              <a:t>由于每</a:t>
            </a:r>
            <a:r>
              <a:rPr lang="zh-CN" altLang="en-US" sz="2400" b="1" dirty="0"/>
              <a:t>半年或者一年更新补充一次</a:t>
            </a:r>
            <a:r>
              <a:rPr lang="zh-CN" altLang="en-US" sz="2400" b="1" dirty="0" smtClean="0"/>
              <a:t>信息，建议尽量</a:t>
            </a:r>
            <a:r>
              <a:rPr lang="zh-CN" altLang="en-US" sz="2400" b="1" dirty="0"/>
              <a:t>自己</a:t>
            </a:r>
            <a:r>
              <a:rPr lang="zh-CN" altLang="en-US" sz="2400" b="1" dirty="0" smtClean="0"/>
              <a:t>填写相关信息。</a:t>
            </a:r>
            <a:endParaRPr lang="en-US" altLang="zh-CN" sz="2400" b="1" dirty="0"/>
          </a:p>
        </p:txBody>
      </p:sp>
      <p:sp>
        <p:nvSpPr>
          <p:cNvPr id="5" name="矩形 4"/>
          <p:cNvSpPr/>
          <p:nvPr/>
        </p:nvSpPr>
        <p:spPr>
          <a:xfrm>
            <a:off x="932254" y="1916832"/>
            <a:ext cx="738416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3300"/>
              </a:lnSpc>
              <a:buFont typeface="Wingdings" pitchFamily="2" charset="2"/>
              <a:buChar char="u"/>
            </a:pPr>
            <a:r>
              <a:rPr lang="zh-CN" altLang="en-US" sz="2400" b="1" dirty="0" smtClean="0"/>
              <a:t>重视本系统，与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职称评定</a:t>
            </a:r>
            <a:r>
              <a:rPr lang="zh-CN" altLang="en-US" sz="2400" b="1" dirty="0" smtClean="0"/>
              <a:t>密切相关（如教育教学信息、年度考核、师德考核等）</a:t>
            </a:r>
            <a:endParaRPr lang="en-US" altLang="zh-CN" sz="2400" b="1" dirty="0"/>
          </a:p>
        </p:txBody>
      </p:sp>
      <p:sp>
        <p:nvSpPr>
          <p:cNvPr id="9" name="矩形 8"/>
          <p:cNvSpPr/>
          <p:nvPr/>
        </p:nvSpPr>
        <p:spPr>
          <a:xfrm>
            <a:off x="2109483" y="344850"/>
            <a:ext cx="48157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系统说明及个人建议</a:t>
            </a:r>
            <a:endParaRPr lang="zh-CN" altLang="en-US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126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矩形 36867"/>
          <p:cNvSpPr>
            <a:spLocks noChangeArrowheads="1"/>
          </p:cNvSpPr>
          <p:nvPr/>
        </p:nvSpPr>
        <p:spPr bwMode="auto">
          <a:xfrm>
            <a:off x="431477" y="56818"/>
            <a:ext cx="4500563" cy="707886"/>
          </a:xfrm>
          <a:prstGeom prst="rect">
            <a:avLst/>
          </a:prstGeom>
          <a:solidFill>
            <a:schemeClr val="accent1">
              <a:alpha val="34117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13</a:t>
            </a:r>
            <a:r>
              <a:rPr lang="zh-CN" altLang="en-U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、联系方式</a:t>
            </a:r>
          </a:p>
        </p:txBody>
      </p:sp>
      <p:pic>
        <p:nvPicPr>
          <p:cNvPr id="86018" name="图片 36868" descr="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57563"/>
            <a:ext cx="75152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图片 36869" descr="3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052513"/>
            <a:ext cx="76676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0" name="椭圆 36870"/>
          <p:cNvSpPr>
            <a:spLocks noChangeArrowheads="1"/>
          </p:cNvSpPr>
          <p:nvPr/>
        </p:nvSpPr>
        <p:spPr bwMode="auto">
          <a:xfrm>
            <a:off x="7451725" y="3789363"/>
            <a:ext cx="719138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1" name="矩形 36871"/>
          <p:cNvSpPr>
            <a:spLocks noChangeArrowheads="1"/>
          </p:cNvSpPr>
          <p:nvPr/>
        </p:nvSpPr>
        <p:spPr bwMode="auto">
          <a:xfrm>
            <a:off x="7164388" y="4143375"/>
            <a:ext cx="1584325" cy="581025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②. </a:t>
            </a:r>
            <a:r>
              <a:rPr lang="zh-CN" altLang="en-US" sz="1600" b="1">
                <a:solidFill>
                  <a:srgbClr val="FF3300"/>
                </a:solidFill>
              </a:rPr>
              <a:t>填写完整好点击保存。</a:t>
            </a:r>
          </a:p>
        </p:txBody>
      </p:sp>
      <p:sp>
        <p:nvSpPr>
          <p:cNvPr id="86022" name="椭圆 36872"/>
          <p:cNvSpPr>
            <a:spLocks noChangeArrowheads="1"/>
          </p:cNvSpPr>
          <p:nvPr/>
        </p:nvSpPr>
        <p:spPr bwMode="auto">
          <a:xfrm>
            <a:off x="7451725" y="1484313"/>
            <a:ext cx="719138" cy="287337"/>
          </a:xfrm>
          <a:prstGeom prst="ellipse">
            <a:avLst/>
          </a:prstGeom>
          <a:noFill/>
          <a:ln w="19050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3" name="矩形 36873"/>
          <p:cNvSpPr>
            <a:spLocks noChangeArrowheads="1"/>
          </p:cNvSpPr>
          <p:nvPr/>
        </p:nvSpPr>
        <p:spPr bwMode="auto">
          <a:xfrm>
            <a:off x="7019925" y="1916113"/>
            <a:ext cx="1368425" cy="336550"/>
          </a:xfrm>
          <a:prstGeom prst="rect">
            <a:avLst/>
          </a:prstGeom>
          <a:solidFill>
            <a:schemeClr val="accent1">
              <a:alpha val="43921"/>
            </a:schemeClr>
          </a:solidFill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1600" b="1">
                <a:solidFill>
                  <a:srgbClr val="FF3300"/>
                </a:solidFill>
              </a:rPr>
              <a:t>①.</a:t>
            </a:r>
            <a:r>
              <a:rPr lang="zh-CN" altLang="en-US" sz="1600" b="1">
                <a:solidFill>
                  <a:srgbClr val="FF3300"/>
                </a:solidFill>
              </a:rPr>
              <a:t>点击修改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36113" y="296733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谢谢！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322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" y="1340768"/>
            <a:ext cx="8903443" cy="4338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225" name="矩形 3075"/>
          <p:cNvSpPr>
            <a:spLocks noChangeArrowheads="1"/>
          </p:cNvSpPr>
          <p:nvPr/>
        </p:nvSpPr>
        <p:spPr bwMode="auto">
          <a:xfrm>
            <a:off x="179388" y="699418"/>
            <a:ext cx="76327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en-US" b="1" dirty="0"/>
              <a:t>、登陆网址</a:t>
            </a:r>
            <a:r>
              <a:rPr lang="zh-CN" altLang="en-US" b="1" dirty="0" smtClean="0"/>
              <a:t>：</a:t>
            </a:r>
            <a:r>
              <a:rPr lang="en-US" altLang="zh-CN" b="1" dirty="0">
                <a:hlinkClick r:id="rId3"/>
              </a:rPr>
              <a:t>http://jiaoshi.gdedu.gov.cn/</a:t>
            </a:r>
            <a:r>
              <a:rPr lang="zh-CN" altLang="en-US" b="1" dirty="0" smtClean="0"/>
              <a:t>，</a:t>
            </a:r>
            <a:endParaRPr lang="zh-CN" altLang="en-US" b="1" dirty="0"/>
          </a:p>
          <a:p>
            <a:r>
              <a:rPr lang="zh-CN" altLang="en-US" b="1" dirty="0"/>
              <a:t>      选择“全国教师管理信息系统</a:t>
            </a:r>
            <a:r>
              <a:rPr lang="en-US" altLang="zh-CN" b="1" dirty="0"/>
              <a:t>-</a:t>
            </a:r>
            <a:r>
              <a:rPr lang="zh-CN" altLang="en-US" b="1" dirty="0"/>
              <a:t>教师自助子系统”。</a:t>
            </a:r>
          </a:p>
        </p:txBody>
      </p:sp>
      <p:sp>
        <p:nvSpPr>
          <p:cNvPr id="52227" name="椭圆 3077"/>
          <p:cNvSpPr>
            <a:spLocks noChangeArrowheads="1"/>
          </p:cNvSpPr>
          <p:nvPr/>
        </p:nvSpPr>
        <p:spPr bwMode="auto">
          <a:xfrm>
            <a:off x="2051050" y="3213100"/>
            <a:ext cx="5113338" cy="647700"/>
          </a:xfrm>
          <a:prstGeom prst="ellipse">
            <a:avLst/>
          </a:prstGeom>
          <a:noFill/>
          <a:ln w="9525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3477" y="49229"/>
            <a:ext cx="264864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前期操作</a:t>
            </a:r>
            <a:endParaRPr lang="zh-CN" altLang="en-US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" name="椭圆 1"/>
          <p:cNvSpPr/>
          <p:nvPr/>
        </p:nvSpPr>
        <p:spPr>
          <a:xfrm rot="19190133">
            <a:off x="-293848" y="1505539"/>
            <a:ext cx="1512292" cy="64807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9760" y="5711232"/>
            <a:ext cx="62087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推荐使用</a:t>
            </a:r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360</a:t>
            </a:r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浏览器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21955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注意此标记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27649" descr="2"/>
          <p:cNvPicPr>
            <a:picLocks noChangeAspect="1"/>
          </p:cNvPicPr>
          <p:nvPr/>
        </p:nvPicPr>
        <p:blipFill>
          <a:blip r:embed="rId2"/>
          <a:srcRect l="20261" r="13728"/>
          <a:stretch>
            <a:fillRect/>
          </a:stretch>
        </p:blipFill>
        <p:spPr bwMode="auto">
          <a:xfrm>
            <a:off x="468313" y="765175"/>
            <a:ext cx="8281987" cy="586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矩形 27650"/>
          <p:cNvSpPr>
            <a:spLocks noChangeArrowheads="1"/>
          </p:cNvSpPr>
          <p:nvPr/>
        </p:nvSpPr>
        <p:spPr bwMode="auto">
          <a:xfrm>
            <a:off x="395288" y="260648"/>
            <a:ext cx="849719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、输入用户名和密码登陆。（用户名为</a:t>
            </a:r>
            <a:r>
              <a:rPr lang="zh-CN" altLang="en-US" b="1" dirty="0">
                <a:solidFill>
                  <a:srgbClr val="FF0000"/>
                </a:solidFill>
              </a:rPr>
              <a:t>身份证号</a:t>
            </a:r>
            <a:r>
              <a:rPr lang="zh-CN" altLang="en-US" dirty="0"/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默认密码</a:t>
            </a:r>
            <a:r>
              <a:rPr lang="zh-CN" altLang="en-US" dirty="0"/>
              <a:t>请向学校管理员查询）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483791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个别在原单位填报过此信息系统的老师注意：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491903"/>
            <a:ext cx="6064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+mn-ea"/>
                <a:ea typeface="+mn-ea"/>
              </a:rPr>
              <a:t>1</a:t>
            </a:r>
            <a:r>
              <a:rPr lang="zh-CN" altLang="en-US" sz="2400" b="1" dirty="0" smtClean="0">
                <a:latin typeface="+mn-ea"/>
                <a:ea typeface="+mn-ea"/>
              </a:rPr>
              <a:t>、务必采用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+mn-ea"/>
                <a:ea typeface="+mn-ea"/>
              </a:rPr>
              <a:t>附件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 smtClean="0">
                <a:latin typeface="+mn-ea"/>
                <a:ea typeface="+mn-ea"/>
              </a:rPr>
              <a:t>中的初始密码进行登录；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2276872"/>
            <a:ext cx="88472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+mn-ea"/>
                <a:ea typeface="+mn-ea"/>
              </a:rPr>
              <a:t>2</a:t>
            </a:r>
            <a:r>
              <a:rPr lang="zh-CN" altLang="en-US" sz="2400" b="1" dirty="0" smtClean="0">
                <a:latin typeface="+mn-ea"/>
                <a:ea typeface="+mn-ea"/>
              </a:rPr>
              <a:t>、登录系统，修改密码（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ea typeface="+mn-ea"/>
              </a:rPr>
              <a:t>必须与在原单位填报时设置的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ea typeface="+mn-ea"/>
            </a:endParaRPr>
          </a:p>
          <a:p>
            <a:r>
              <a:rPr lang="zh-CN" altLang="en-US" sz="2400" b="1" u="sng" dirty="0" smtClean="0">
                <a:solidFill>
                  <a:srgbClr val="FF0000"/>
                </a:solidFill>
                <a:latin typeface="+mn-ea"/>
                <a:ea typeface="+mn-ea"/>
              </a:rPr>
              <a:t>密码不同</a:t>
            </a:r>
            <a:r>
              <a:rPr lang="zh-CN" altLang="en-US" sz="2400" b="1" dirty="0" smtClean="0">
                <a:latin typeface="+mn-ea"/>
                <a:ea typeface="+mn-ea"/>
              </a:rPr>
              <a:t>），登录后，确保系统中右上角处显示的是我校名称：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5165" y="5406315"/>
            <a:ext cx="77652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+mn-ea"/>
                <a:ea typeface="+mn-ea"/>
              </a:rPr>
              <a:t>3</a:t>
            </a:r>
            <a:r>
              <a:rPr lang="zh-CN" altLang="en-US" sz="2400" b="1" dirty="0" smtClean="0">
                <a:latin typeface="+mn-ea"/>
                <a:ea typeface="+mn-ea"/>
              </a:rPr>
              <a:t>、后续还要处理跟原单位的信息冲突，到时办公室再具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r>
              <a:rPr lang="zh-CN" altLang="en-US" sz="2400" b="1" dirty="0" smtClean="0">
                <a:latin typeface="+mn-ea"/>
                <a:ea typeface="+mn-ea"/>
              </a:rPr>
              <a:t>体通知</a:t>
            </a:r>
            <a:endParaRPr lang="zh-CN" altLang="en-US" sz="2400" b="1" dirty="0">
              <a:latin typeface="+mn-ea"/>
              <a:ea typeface="+mn-ea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54" y="3492707"/>
            <a:ext cx="4845077" cy="1520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椭圆 2"/>
          <p:cNvSpPr/>
          <p:nvPr/>
        </p:nvSpPr>
        <p:spPr>
          <a:xfrm>
            <a:off x="4788024" y="3846874"/>
            <a:ext cx="2016224" cy="3742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737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26625" descr="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2133600"/>
            <a:ext cx="62960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矩形 26626"/>
          <p:cNvSpPr>
            <a:spLocks noChangeArrowheads="1"/>
          </p:cNvSpPr>
          <p:nvPr/>
        </p:nvSpPr>
        <p:spPr bwMode="auto">
          <a:xfrm>
            <a:off x="539750" y="923925"/>
            <a:ext cx="6961188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b="1"/>
              <a:t>    3</a:t>
            </a:r>
            <a:r>
              <a:rPr lang="zh-CN" altLang="en-US" b="1"/>
              <a:t>、首次登录必须要</a:t>
            </a:r>
            <a:r>
              <a:rPr lang="zh-CN" altLang="en-US" b="1" u="sng"/>
              <a:t>修改密码</a:t>
            </a:r>
            <a:r>
              <a:rPr lang="zh-CN" altLang="en-US" b="1"/>
              <a:t>。密码必须包含数字、小写字母、</a:t>
            </a:r>
            <a:endParaRPr lang="en-US" altLang="zh-CN" b="1"/>
          </a:p>
          <a:p>
            <a:r>
              <a:rPr lang="zh-CN" altLang="en-US" b="1"/>
              <a:t>大写字母或特殊字符在内的至少</a:t>
            </a:r>
            <a:r>
              <a:rPr lang="en-US" altLang="zh-CN" b="1"/>
              <a:t>3</a:t>
            </a:r>
            <a:r>
              <a:rPr lang="zh-CN" altLang="en-US" b="1"/>
              <a:t>种以上组合组成。</a:t>
            </a:r>
          </a:p>
          <a:p>
            <a:endParaRPr lang="zh-CN" altLang="en-US" b="1"/>
          </a:p>
        </p:txBody>
      </p:sp>
      <p:sp>
        <p:nvSpPr>
          <p:cNvPr id="54275" name="矩形 26627"/>
          <p:cNvSpPr>
            <a:spLocks noChangeArrowheads="1"/>
          </p:cNvSpPr>
          <p:nvPr/>
        </p:nvSpPr>
        <p:spPr bwMode="auto">
          <a:xfrm>
            <a:off x="3851275" y="2492375"/>
            <a:ext cx="2232025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</a:rPr>
              <a:t>为初始密码。</a:t>
            </a:r>
          </a:p>
        </p:txBody>
      </p:sp>
      <p:sp>
        <p:nvSpPr>
          <p:cNvPr id="54276" name="矩形 26628"/>
          <p:cNvSpPr>
            <a:spLocks noChangeArrowheads="1"/>
          </p:cNvSpPr>
          <p:nvPr/>
        </p:nvSpPr>
        <p:spPr bwMode="auto">
          <a:xfrm>
            <a:off x="3851275" y="3379788"/>
            <a:ext cx="3529013" cy="33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1600">
                <a:solidFill>
                  <a:srgbClr val="FF3300"/>
                </a:solidFill>
              </a:rPr>
              <a:t>密码强度必须达到强的时候才能保存。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932" y="1655336"/>
            <a:ext cx="181927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83060" y="1156102"/>
            <a:ext cx="2509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老教师（星号为必填）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332656"/>
            <a:ext cx="2701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4.</a:t>
            </a:r>
            <a:r>
              <a:rPr lang="zh-CN" altLang="en-US" b="1" dirty="0" smtClean="0"/>
              <a:t>新老教师的系统有区别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2239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9436"/>
            <a:ext cx="1838325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476672"/>
            <a:ext cx="54745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新教师分两类</a:t>
            </a:r>
            <a:r>
              <a:rPr lang="en-US" altLang="zh-CN" b="1" dirty="0" smtClean="0">
                <a:solidFill>
                  <a:srgbClr val="C00000"/>
                </a:solidFill>
              </a:rPr>
              <a:t>:</a:t>
            </a:r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</a:rPr>
              <a:t>、</a:t>
            </a:r>
            <a:r>
              <a:rPr lang="en-US" altLang="zh-CN" b="1" dirty="0" smtClean="0">
                <a:solidFill>
                  <a:srgbClr val="C00000"/>
                </a:solidFill>
              </a:rPr>
              <a:t>2017</a:t>
            </a:r>
            <a:r>
              <a:rPr lang="zh-CN" altLang="en-US" b="1" dirty="0" smtClean="0">
                <a:solidFill>
                  <a:srgbClr val="C00000"/>
                </a:solidFill>
              </a:rPr>
              <a:t>年新招的毕业生，星号为必填，其他选填；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2</a:t>
            </a:r>
            <a:r>
              <a:rPr lang="zh-CN" altLang="en-US" b="1" dirty="0" smtClean="0">
                <a:solidFill>
                  <a:srgbClr val="C00000"/>
                </a:solidFill>
              </a:rPr>
              <a:t>、</a:t>
            </a:r>
            <a:r>
              <a:rPr lang="en-US" altLang="zh-CN" b="1" dirty="0" smtClean="0">
                <a:solidFill>
                  <a:srgbClr val="C00000"/>
                </a:solidFill>
              </a:rPr>
              <a:t>2017</a:t>
            </a:r>
            <a:r>
              <a:rPr lang="zh-CN" altLang="en-US" b="1" dirty="0" smtClean="0">
                <a:solidFill>
                  <a:srgbClr val="C00000"/>
                </a:solidFill>
              </a:rPr>
              <a:t>年其他学校调入教师，跟老教师要求一样，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</a:rPr>
              <a:t>所有项必填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23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Words>1370</Words>
  <Application>Microsoft Office PowerPoint</Application>
  <PresentationFormat>全屏显示(4:3)</PresentationFormat>
  <Paragraphs>118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PowerPoint 演示文稿</vt:lpstr>
      <vt:lpstr>教师登录自助系统修改密码，填写个人信息。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全国教师管理信息系统 教师自助子系统 </dc:title>
  <dc:creator>hou</dc:creator>
  <cp:lastModifiedBy>Lenovo</cp:lastModifiedBy>
  <cp:revision>179</cp:revision>
  <dcterms:created xsi:type="dcterms:W3CDTF">2016-10-28T11:53:00Z</dcterms:created>
  <dcterms:modified xsi:type="dcterms:W3CDTF">2017-09-30T02:15:39Z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