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77" r:id="rId3"/>
    <p:sldId id="478" r:id="rId4"/>
    <p:sldId id="257" r:id="rId5"/>
    <p:sldId id="258" r:id="rId6"/>
    <p:sldId id="259" r:id="rId7"/>
    <p:sldId id="479" r:id="rId8"/>
    <p:sldId id="481" r:id="rId9"/>
    <p:sldId id="260" r:id="rId10"/>
    <p:sldId id="472" r:id="rId11"/>
    <p:sldId id="482" r:id="rId12"/>
    <p:sldId id="473" r:id="rId13"/>
    <p:sldId id="474" r:id="rId14"/>
    <p:sldId id="475" r:id="rId15"/>
    <p:sldId id="430" r:id="rId16"/>
    <p:sldId id="476" r:id="rId17"/>
    <p:sldId id="431" r:id="rId18"/>
    <p:sldId id="264" r:id="rId19"/>
    <p:sldId id="265" r:id="rId20"/>
    <p:sldId id="266" r:id="rId21"/>
    <p:sldId id="469" r:id="rId22"/>
    <p:sldId id="267" r:id="rId23"/>
    <p:sldId id="268" r:id="rId24"/>
    <p:sldId id="470" r:id="rId25"/>
    <p:sldId id="278" r:id="rId26"/>
    <p:sldId id="279" r:id="rId27"/>
    <p:sldId id="281" r:id="rId28"/>
    <p:sldId id="282" r:id="rId29"/>
    <p:sldId id="284" r:id="rId30"/>
    <p:sldId id="480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6"/>
    <p:restoredTop sz="94684"/>
  </p:normalViewPr>
  <p:slideViewPr>
    <p:cSldViewPr>
      <p:cViewPr>
        <p:scale>
          <a:sx n="93" d="100"/>
          <a:sy n="93" d="100"/>
        </p:scale>
        <p:origin x="-924" y="-72"/>
      </p:cViewPr>
      <p:guideLst>
        <p:guide orient="horz" pos="2186"/>
        <p:guide pos="289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10F7F2-D4F8-491C-930A-86E18E213836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0E595-8861-4E39-B523-E1FD264552CB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6F189-F6A5-4926-BD89-496388F66DE0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7D2CC7-951D-4AB1-A76D-82FF6E64A54B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87DDB-6520-4B85-9E82-EF488FAEF612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12F8A-84FB-4BB4-A302-450B209FD45A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9EEBE-AD15-438C-955D-C6A2359F206B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2E150-1C23-4992-B4F1-6322129EB839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40C1CB-9109-416A-9D81-F915D87479D3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3EE2B-B20F-4D12-A2A4-CDB2079FADCF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33326-941B-416F-8B81-C1BA290E6985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8D972E99-B0B3-40C3-AAE1-70EF22E526D6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Clr>
          <a:srgbClr val="000000"/>
        </a:buClr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jiaoshi.gdedu.gov.cn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2"/>
          <p:cNvSpPr txBox="1">
            <a:spLocks noChangeArrowheads="1"/>
          </p:cNvSpPr>
          <p:nvPr/>
        </p:nvSpPr>
        <p:spPr bwMode="auto">
          <a:xfrm>
            <a:off x="3059113" y="4076700"/>
            <a:ext cx="27670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</a:rPr>
              <a:t>刘峥嵘     </a:t>
            </a:r>
            <a:r>
              <a:rPr lang="en-US" altLang="zh-CN" sz="2800" b="1">
                <a:solidFill>
                  <a:srgbClr val="00B0F0"/>
                </a:solidFill>
              </a:rPr>
              <a:t>66555</a:t>
            </a:r>
            <a:endParaRPr lang="zh-CN" altLang="en-US" sz="2800" b="1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9090" y="1602666"/>
            <a:ext cx="7205819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全国教师管理信息系统</a:t>
            </a:r>
            <a:b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教师自助录入说明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388" y="595313"/>
            <a:ext cx="7515225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90538"/>
            <a:ext cx="91440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1"/>
          <p:cNvSpPr txBox="1">
            <a:spLocks noChangeArrowheads="1"/>
          </p:cNvSpPr>
          <p:nvPr/>
        </p:nvSpPr>
        <p:spPr bwMode="auto">
          <a:xfrm>
            <a:off x="1116013" y="1052513"/>
            <a:ext cx="65801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</a:rPr>
              <a:t>样板</a:t>
            </a:r>
            <a:r>
              <a:rPr lang="en-US" altLang="zh-CN" sz="6600">
                <a:solidFill>
                  <a:srgbClr val="FF0000"/>
                </a:solidFill>
              </a:rPr>
              <a:t>1</a:t>
            </a:r>
            <a:r>
              <a:rPr lang="zh-CN" altLang="en-US" sz="6600">
                <a:solidFill>
                  <a:srgbClr val="FF0000"/>
                </a:solidFill>
              </a:rPr>
              <a:t>：在编教师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6288" y="642938"/>
            <a:ext cx="759142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5"/>
          <p:cNvSpPr txBox="1">
            <a:spLocks noChangeArrowheads="1"/>
          </p:cNvSpPr>
          <p:nvPr/>
        </p:nvSpPr>
        <p:spPr bwMode="auto">
          <a:xfrm>
            <a:off x="1116013" y="1052513"/>
            <a:ext cx="74263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</a:rPr>
              <a:t>样板</a:t>
            </a:r>
            <a:r>
              <a:rPr lang="en-US" altLang="zh-CN" sz="6600">
                <a:solidFill>
                  <a:srgbClr val="FF0000"/>
                </a:solidFill>
              </a:rPr>
              <a:t>2</a:t>
            </a:r>
            <a:r>
              <a:rPr lang="zh-CN" altLang="en-US" sz="6600">
                <a:solidFill>
                  <a:srgbClr val="FF0000"/>
                </a:solidFill>
              </a:rPr>
              <a:t>：非在编教师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817813"/>
            <a:ext cx="8208962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椭圆 25603"/>
          <p:cNvSpPr>
            <a:spLocks noChangeArrowheads="1"/>
          </p:cNvSpPr>
          <p:nvPr/>
        </p:nvSpPr>
        <p:spPr bwMode="auto">
          <a:xfrm>
            <a:off x="1403350" y="2708275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79" name="椭圆 25603"/>
          <p:cNvSpPr>
            <a:spLocks noChangeArrowheads="1"/>
          </p:cNvSpPr>
          <p:nvPr/>
        </p:nvSpPr>
        <p:spPr bwMode="auto">
          <a:xfrm>
            <a:off x="5724525" y="2722563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2988" y="3152775"/>
            <a:ext cx="7345362" cy="874713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581" name="TextBox 4"/>
          <p:cNvSpPr txBox="1">
            <a:spLocks noChangeArrowheads="1"/>
          </p:cNvSpPr>
          <p:nvPr/>
        </p:nvSpPr>
        <p:spPr bwMode="auto">
          <a:xfrm>
            <a:off x="1476375" y="4324350"/>
            <a:ext cx="65452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在编教师填写方式，教职工类别按</a:t>
            </a:r>
            <a:r>
              <a:rPr lang="zh-CN" altLang="en-US">
                <a:solidFill>
                  <a:srgbClr val="FF0000"/>
                </a:solidFill>
              </a:rPr>
              <a:t>个人岗位情况选择（附件</a:t>
            </a:r>
            <a:r>
              <a:rPr lang="en-US" altLang="zh-CN">
                <a:solidFill>
                  <a:srgbClr val="FF0000"/>
                </a:solidFill>
              </a:rPr>
              <a:t>5</a:t>
            </a:r>
            <a:r>
              <a:rPr lang="zh-CN" altLang="en-US">
                <a:solidFill>
                  <a:srgbClr val="FF0000"/>
                </a:solidFill>
              </a:rPr>
              <a:t>）</a:t>
            </a:r>
            <a:endParaRPr lang="en-US" altLang="zh-CN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选择聘用合同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4582" name="椭圆 25603"/>
          <p:cNvSpPr>
            <a:spLocks noChangeArrowheads="1"/>
          </p:cNvSpPr>
          <p:nvPr/>
        </p:nvSpPr>
        <p:spPr bwMode="auto">
          <a:xfrm>
            <a:off x="2193925" y="3670300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9888" y="1666875"/>
            <a:ext cx="9520238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39750" y="2060575"/>
            <a:ext cx="7345363" cy="87630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1004888" y="3249613"/>
            <a:ext cx="63722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/>
              <a:t>非在编老师填写方式，用人形式选择：</a:t>
            </a:r>
            <a:r>
              <a:rPr lang="zh-CN" altLang="en-US" sz="2400" b="1">
                <a:solidFill>
                  <a:srgbClr val="FF0000"/>
                </a:solidFill>
              </a:rPr>
              <a:t>其他</a:t>
            </a:r>
            <a:r>
              <a:rPr lang="zh-CN" altLang="en-US" sz="2400" b="1"/>
              <a:t>；</a:t>
            </a:r>
            <a:endParaRPr lang="en-US" altLang="zh-CN" sz="2400" b="1"/>
          </a:p>
          <a:p>
            <a:r>
              <a:rPr lang="zh-CN" altLang="en-US" sz="2400" b="1"/>
              <a:t>教职工类别按照</a:t>
            </a:r>
            <a:r>
              <a:rPr lang="zh-CN" altLang="en-US" sz="2400" b="1">
                <a:solidFill>
                  <a:srgbClr val="FF0000"/>
                </a:solidFill>
              </a:rPr>
              <a:t>实际工作填写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50" y="2781300"/>
            <a:ext cx="935990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椭圆 25603"/>
          <p:cNvSpPr>
            <a:spLocks noChangeArrowheads="1"/>
          </p:cNvSpPr>
          <p:nvPr/>
        </p:nvSpPr>
        <p:spPr bwMode="auto">
          <a:xfrm>
            <a:off x="539750" y="2760663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27" name="椭圆 25603"/>
          <p:cNvSpPr>
            <a:spLocks noChangeArrowheads="1"/>
          </p:cNvSpPr>
          <p:nvPr/>
        </p:nvSpPr>
        <p:spPr bwMode="auto">
          <a:xfrm>
            <a:off x="5508625" y="2773363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28" name="椭圆 25603"/>
          <p:cNvSpPr>
            <a:spLocks noChangeArrowheads="1"/>
          </p:cNvSpPr>
          <p:nvPr/>
        </p:nvSpPr>
        <p:spPr bwMode="auto">
          <a:xfrm>
            <a:off x="1187450" y="3306763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29" name="TextBox 3"/>
          <p:cNvSpPr txBox="1">
            <a:spLocks noChangeArrowheads="1"/>
          </p:cNvSpPr>
          <p:nvPr/>
        </p:nvSpPr>
        <p:spPr bwMode="auto">
          <a:xfrm>
            <a:off x="250825" y="527050"/>
            <a:ext cx="41529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具备两种以上技能证书，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如教师资格证</a:t>
            </a:r>
            <a:r>
              <a:rPr lang="en-US" altLang="zh-CN" sz="2800" b="1">
                <a:solidFill>
                  <a:srgbClr val="FF0000"/>
                </a:solidFill>
              </a:rPr>
              <a:t>+</a:t>
            </a:r>
            <a:r>
              <a:rPr lang="zh-CN" altLang="en-US" sz="2800" b="1">
                <a:solidFill>
                  <a:srgbClr val="FF0000"/>
                </a:solidFill>
              </a:rPr>
              <a:t>会计证。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两种教师资格证的不算</a:t>
            </a:r>
          </a:p>
        </p:txBody>
      </p:sp>
      <p:sp>
        <p:nvSpPr>
          <p:cNvPr id="26630" name="TextBox 8"/>
          <p:cNvSpPr txBox="1">
            <a:spLocks noChangeArrowheads="1"/>
          </p:cNvSpPr>
          <p:nvPr/>
        </p:nvSpPr>
        <p:spPr bwMode="auto">
          <a:xfrm>
            <a:off x="468313" y="5786438"/>
            <a:ext cx="84788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本项基本信息填完后，点击</a:t>
            </a:r>
            <a:r>
              <a:rPr lang="zh-CN" altLang="en-US" sz="2800" b="1">
                <a:solidFill>
                  <a:srgbClr val="FF0000"/>
                </a:solidFill>
              </a:rPr>
              <a:t>“保存”</a:t>
            </a:r>
            <a:r>
              <a:rPr lang="zh-CN" altLang="en-US" sz="2800" b="1"/>
              <a:t>进入下一项填写</a:t>
            </a:r>
          </a:p>
        </p:txBody>
      </p:sp>
      <p:sp>
        <p:nvSpPr>
          <p:cNvPr id="2" name="右箭头 1"/>
          <p:cNvSpPr/>
          <p:nvPr/>
        </p:nvSpPr>
        <p:spPr>
          <a:xfrm rot="5400000">
            <a:off x="755650" y="2060576"/>
            <a:ext cx="574675" cy="4318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632" name="TextBox 2"/>
          <p:cNvSpPr txBox="1">
            <a:spLocks noChangeArrowheads="1"/>
          </p:cNvSpPr>
          <p:nvPr/>
        </p:nvSpPr>
        <p:spPr bwMode="auto">
          <a:xfrm>
            <a:off x="684213" y="4437063"/>
            <a:ext cx="2262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按个人实际经历填写</a:t>
            </a:r>
          </a:p>
        </p:txBody>
      </p:sp>
      <p:sp>
        <p:nvSpPr>
          <p:cNvPr id="10" name="右箭头 9"/>
          <p:cNvSpPr/>
          <p:nvPr/>
        </p:nvSpPr>
        <p:spPr>
          <a:xfrm rot="16200000">
            <a:off x="1314450" y="3933826"/>
            <a:ext cx="574675" cy="4318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634" name="TextBox 7"/>
          <p:cNvSpPr txBox="1">
            <a:spLocks noChangeArrowheads="1"/>
          </p:cNvSpPr>
          <p:nvPr/>
        </p:nvSpPr>
        <p:spPr bwMode="auto">
          <a:xfrm>
            <a:off x="4211638" y="1773238"/>
            <a:ext cx="48021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一般指专业技术资格证（助教、讲师、会计）</a:t>
            </a:r>
          </a:p>
        </p:txBody>
      </p:sp>
      <p:sp>
        <p:nvSpPr>
          <p:cNvPr id="12" name="右箭头 11"/>
          <p:cNvSpPr/>
          <p:nvPr/>
        </p:nvSpPr>
        <p:spPr>
          <a:xfrm rot="5400000">
            <a:off x="5616575" y="2278063"/>
            <a:ext cx="574675" cy="4318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50813" y="5013325"/>
            <a:ext cx="87328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注：</a:t>
            </a:r>
            <a:r>
              <a:rPr lang="en-US" altLang="zh-CN" sz="2400" b="1" dirty="0" err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学习经历从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大专学历填起。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未取得相应学位的“学位层次”一栏填写“无”。</a:t>
            </a:r>
            <a:r>
              <a:rPr lang="en-US" altLang="zh-CN" sz="2400" b="1" dirty="0" err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学历低于专科的只填最高学历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。</a:t>
            </a:r>
          </a:p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此处，系统说明与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宋体" panose="02010600030101010101" pitchFamily="2" charset="-122"/>
                <a:sym typeface="+mn-ea"/>
              </a:rPr>
              <a:t>填写指南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有出入，以系统说明为准！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6324" name="TextBox 4"/>
          <p:cNvSpPr txBox="1">
            <a:spLocks noChangeArrowheads="1"/>
          </p:cNvSpPr>
          <p:nvPr/>
        </p:nvSpPr>
        <p:spPr bwMode="auto">
          <a:xfrm>
            <a:off x="251520" y="0"/>
            <a:ext cx="392906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、学习经历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975" y="981075"/>
            <a:ext cx="76581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直接箭头连接符 2"/>
          <p:cNvCxnSpPr/>
          <p:nvPr/>
        </p:nvCxnSpPr>
        <p:spPr>
          <a:xfrm flipH="1" flipV="1">
            <a:off x="2339752" y="1237655"/>
            <a:ext cx="216024" cy="377567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050" y="1052513"/>
            <a:ext cx="75819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椭圆 25603"/>
          <p:cNvSpPr>
            <a:spLocks noChangeArrowheads="1"/>
          </p:cNvSpPr>
          <p:nvPr/>
        </p:nvSpPr>
        <p:spPr bwMode="auto">
          <a:xfrm>
            <a:off x="3711575" y="1628775"/>
            <a:ext cx="863600" cy="2160588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5" name="TextBox 3"/>
          <p:cNvSpPr txBox="1">
            <a:spLocks noChangeArrowheads="1"/>
          </p:cNvSpPr>
          <p:nvPr/>
        </p:nvSpPr>
        <p:spPr bwMode="auto">
          <a:xfrm>
            <a:off x="1763713" y="115888"/>
            <a:ext cx="5954712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注意在学单位类别的选择，</a:t>
            </a:r>
            <a:endParaRPr lang="en-US" altLang="zh-CN" sz="2800" b="1">
              <a:solidFill>
                <a:srgbClr val="C00000"/>
              </a:solidFill>
            </a:endParaRPr>
          </a:p>
          <a:p>
            <a:r>
              <a:rPr lang="zh-CN" altLang="en-US" sz="2800" b="1">
                <a:solidFill>
                  <a:srgbClr val="C00000"/>
                </a:solidFill>
              </a:rPr>
              <a:t>如华师大自学考试获得的本科学历，</a:t>
            </a:r>
            <a:endParaRPr lang="en-US" altLang="zh-CN" sz="2800" b="1">
              <a:solidFill>
                <a:srgbClr val="C00000"/>
              </a:solidFill>
            </a:endParaRPr>
          </a:p>
          <a:p>
            <a:r>
              <a:rPr lang="zh-CN" altLang="en-US" sz="2800" b="1">
                <a:solidFill>
                  <a:srgbClr val="C00000"/>
                </a:solidFill>
              </a:rPr>
              <a:t>此处选择“自学考试”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981075"/>
            <a:ext cx="76866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198438" y="2781300"/>
            <a:ext cx="804545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、工作经历从正式参加工作开始录入，每人可多填记录，</a:t>
            </a:r>
            <a:r>
              <a:rPr lang="zh-CN" altLang="en-US" sz="2400" b="1" u="sng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最后一条工作经历结束时间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不填，表示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至今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。</a:t>
            </a:r>
          </a:p>
        </p:txBody>
      </p:sp>
      <p:sp>
        <p:nvSpPr>
          <p:cNvPr id="57348" name="TextBox 5"/>
          <p:cNvSpPr txBox="1">
            <a:spLocks noChangeArrowheads="1"/>
          </p:cNvSpPr>
          <p:nvPr/>
        </p:nvSpPr>
        <p:spPr bwMode="auto">
          <a:xfrm>
            <a:off x="256494" y="161380"/>
            <a:ext cx="474755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、工作经历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5900" y="3794125"/>
            <a:ext cx="885666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/>
              <a:t>2</a:t>
            </a:r>
            <a:r>
              <a:rPr lang="zh-CN" altLang="en-US" sz="2400"/>
              <a:t>、因我校校名经历多次变更，按以下变更节点填写</a:t>
            </a:r>
            <a:endParaRPr lang="en-US" altLang="zh-CN" sz="2400"/>
          </a:p>
          <a:p>
            <a:r>
              <a:rPr lang="en-US" altLang="zh-CN" sz="2400"/>
              <a:t>1980</a:t>
            </a:r>
            <a:r>
              <a:rPr lang="zh-CN" altLang="en-US" sz="2400"/>
              <a:t>年</a:t>
            </a:r>
            <a:r>
              <a:rPr lang="en-US" altLang="zh-CN" sz="2400"/>
              <a:t>09</a:t>
            </a:r>
            <a:r>
              <a:rPr lang="zh-CN" altLang="en-US" sz="2400"/>
              <a:t>至</a:t>
            </a:r>
            <a:r>
              <a:rPr lang="en-US" altLang="zh-CN" sz="2400"/>
              <a:t>2003</a:t>
            </a:r>
            <a:r>
              <a:rPr lang="zh-CN" altLang="en-US" sz="2400"/>
              <a:t>年</a:t>
            </a:r>
            <a:r>
              <a:rPr lang="en-US" altLang="zh-CN" sz="2400"/>
              <a:t>02</a:t>
            </a:r>
            <a:r>
              <a:rPr lang="zh-CN" altLang="en-US" sz="2400"/>
              <a:t>月             广东高州师范学校</a:t>
            </a:r>
            <a:endParaRPr lang="en-US" altLang="zh-CN" sz="2400"/>
          </a:p>
          <a:p>
            <a:r>
              <a:rPr lang="en-US" altLang="zh-CN" sz="2400"/>
              <a:t>2003</a:t>
            </a:r>
            <a:r>
              <a:rPr lang="zh-CN" altLang="en-US" sz="2400"/>
              <a:t>年</a:t>
            </a:r>
            <a:r>
              <a:rPr lang="en-US" altLang="zh-CN" sz="2400"/>
              <a:t>03</a:t>
            </a:r>
            <a:r>
              <a:rPr lang="zh-CN" altLang="en-US" sz="2400"/>
              <a:t>月至</a:t>
            </a:r>
            <a:r>
              <a:rPr lang="en-US" altLang="zh-CN" sz="2400"/>
              <a:t>2010</a:t>
            </a:r>
            <a:r>
              <a:rPr lang="zh-CN" altLang="en-US" sz="2400"/>
              <a:t>年</a:t>
            </a:r>
            <a:r>
              <a:rPr lang="en-US" altLang="zh-CN" sz="2400"/>
              <a:t>08</a:t>
            </a:r>
            <a:r>
              <a:rPr lang="zh-CN" altLang="en-US" sz="2400"/>
              <a:t>月         茂名学院高州师范分院</a:t>
            </a:r>
            <a:endParaRPr lang="en-US" altLang="zh-CN" sz="2400"/>
          </a:p>
          <a:p>
            <a:r>
              <a:rPr lang="en-US" altLang="zh-CN" sz="2400"/>
              <a:t>2010</a:t>
            </a:r>
            <a:r>
              <a:rPr lang="zh-CN" altLang="en-US" sz="2400"/>
              <a:t>年</a:t>
            </a:r>
            <a:r>
              <a:rPr lang="en-US" altLang="zh-CN" sz="2400"/>
              <a:t>09</a:t>
            </a:r>
            <a:r>
              <a:rPr lang="zh-CN" altLang="en-US" sz="2400"/>
              <a:t>月至</a:t>
            </a:r>
            <a:r>
              <a:rPr lang="en-US" altLang="zh-CN" sz="2400"/>
              <a:t>2016</a:t>
            </a:r>
            <a:r>
              <a:rPr lang="zh-CN" altLang="en-US" sz="2400"/>
              <a:t>年</a:t>
            </a:r>
            <a:r>
              <a:rPr lang="en-US" altLang="zh-CN" sz="2400"/>
              <a:t>01</a:t>
            </a:r>
            <a:r>
              <a:rPr lang="zh-CN" altLang="en-US" sz="2400"/>
              <a:t>月         广东石油化工学院高州师范学院</a:t>
            </a:r>
            <a:endParaRPr lang="en-US" altLang="zh-CN" sz="2400"/>
          </a:p>
          <a:p>
            <a:r>
              <a:rPr lang="en-US" altLang="zh-CN" sz="2400"/>
              <a:t>2016</a:t>
            </a:r>
            <a:r>
              <a:rPr lang="zh-CN" altLang="en-US" sz="2400"/>
              <a:t>年</a:t>
            </a:r>
            <a:r>
              <a:rPr lang="en-US" altLang="zh-CN" sz="2400"/>
              <a:t>02</a:t>
            </a:r>
            <a:r>
              <a:rPr lang="zh-CN" altLang="en-US" sz="2400"/>
              <a:t>月至今                         广东茂名幼儿师范专科学校</a:t>
            </a:r>
          </a:p>
        </p:txBody>
      </p:sp>
      <p:sp>
        <p:nvSpPr>
          <p:cNvPr id="2" name="矩形 1"/>
          <p:cNvSpPr/>
          <p:nvPr/>
        </p:nvSpPr>
        <p:spPr>
          <a:xfrm>
            <a:off x="1042988" y="1196975"/>
            <a:ext cx="2952750" cy="1008063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003800" y="1773238"/>
            <a:ext cx="1368425" cy="503237"/>
          </a:xfrm>
          <a:prstGeom prst="ellipse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2157413"/>
            <a:ext cx="761047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矩形 21510"/>
          <p:cNvSpPr>
            <a:spLocks noChangeArrowheads="1"/>
          </p:cNvSpPr>
          <p:nvPr/>
        </p:nvSpPr>
        <p:spPr bwMode="auto">
          <a:xfrm>
            <a:off x="2968625" y="1166813"/>
            <a:ext cx="3529013" cy="955675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 u="sng">
                <a:solidFill>
                  <a:srgbClr val="FF3300"/>
                </a:solidFill>
              </a:rPr>
              <a:t>按照取得相关资格证书日期填写</a:t>
            </a:r>
          </a:p>
        </p:txBody>
      </p:sp>
      <p:sp>
        <p:nvSpPr>
          <p:cNvPr id="30723" name="直接连接符 21511"/>
          <p:cNvSpPr>
            <a:spLocks noChangeShapeType="1"/>
          </p:cNvSpPr>
          <p:nvPr/>
        </p:nvSpPr>
        <p:spPr bwMode="auto">
          <a:xfrm flipH="1">
            <a:off x="2771775" y="2058988"/>
            <a:ext cx="936625" cy="165735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4" name="直接连接符 21512"/>
          <p:cNvSpPr>
            <a:spLocks noChangeShapeType="1"/>
          </p:cNvSpPr>
          <p:nvPr/>
        </p:nvSpPr>
        <p:spPr bwMode="auto">
          <a:xfrm flipV="1">
            <a:off x="6286500" y="2708275"/>
            <a:ext cx="211138" cy="24352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377" name="TextBox 10"/>
          <p:cNvSpPr txBox="1">
            <a:spLocks noChangeArrowheads="1"/>
          </p:cNvSpPr>
          <p:nvPr/>
        </p:nvSpPr>
        <p:spPr bwMode="auto">
          <a:xfrm>
            <a:off x="251520" y="214313"/>
            <a:ext cx="467139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、岗位聘任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750" y="4929188"/>
            <a:ext cx="8001000" cy="184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US" altLang="zh-CN" b="1" kern="8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b="1" kern="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4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只填目前的岗位，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选择录入（专业技术人员选“教师岗位”，工人选“工勤技能岗位”），岗位等级（教师岗位分“专业技术岗位一至十三级”，中高（五、六、七级），中级（八、九、十级），初级（十一、十二、十三级），据实填写。工勤技能分工勤技能一至五级，请查看附件</a:t>
            </a:r>
            <a:r>
              <a:rPr lang="en-US" altLang="zh-CN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  <a:p>
            <a:pPr>
              <a:defRPr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7" name="直接连接符 21512"/>
          <p:cNvSpPr>
            <a:spLocks noChangeShapeType="1"/>
          </p:cNvSpPr>
          <p:nvPr/>
        </p:nvSpPr>
        <p:spPr bwMode="auto">
          <a:xfrm flipV="1">
            <a:off x="2268538" y="2708275"/>
            <a:ext cx="209550" cy="24352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矩形 20481"/>
          <p:cNvSpPr>
            <a:spLocks noChangeArrowheads="1"/>
          </p:cNvSpPr>
          <p:nvPr/>
        </p:nvSpPr>
        <p:spPr bwMode="auto">
          <a:xfrm>
            <a:off x="323528" y="332656"/>
            <a:ext cx="8408987" cy="707886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、专业技术职务聘任</a:t>
            </a:r>
          </a:p>
        </p:txBody>
      </p:sp>
      <p:sp>
        <p:nvSpPr>
          <p:cNvPr id="31746" name="矩形 20485"/>
          <p:cNvSpPr>
            <a:spLocks noChangeArrowheads="1"/>
          </p:cNvSpPr>
          <p:nvPr/>
        </p:nvSpPr>
        <p:spPr bwMode="auto">
          <a:xfrm>
            <a:off x="2930525" y="3548063"/>
            <a:ext cx="2736850" cy="338137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②.</a:t>
            </a:r>
            <a:r>
              <a:rPr lang="zh-CN" altLang="en-US" sz="1600" b="1">
                <a:solidFill>
                  <a:srgbClr val="FF3300"/>
                </a:solidFill>
              </a:rPr>
              <a:t>按证书日期填写。</a:t>
            </a:r>
          </a:p>
        </p:txBody>
      </p:sp>
      <p:sp>
        <p:nvSpPr>
          <p:cNvPr id="31747" name="TextBox 7"/>
          <p:cNvSpPr txBox="1">
            <a:spLocks noChangeArrowheads="1"/>
          </p:cNvSpPr>
          <p:nvPr/>
        </p:nvSpPr>
        <p:spPr bwMode="auto">
          <a:xfrm>
            <a:off x="642938" y="4508500"/>
            <a:ext cx="7643812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/>
              <a:t>从</a:t>
            </a:r>
            <a:r>
              <a:rPr lang="en-US" altLang="zh-CN" sz="2400" b="1"/>
              <a:t>2013</a:t>
            </a:r>
            <a:r>
              <a:rPr lang="zh-CN" altLang="en-US" sz="2400" b="1"/>
              <a:t>年开始录入，</a:t>
            </a:r>
            <a:r>
              <a:rPr lang="zh-CN" altLang="en-US" sz="2400" b="1">
                <a:solidFill>
                  <a:srgbClr val="C00000"/>
                </a:solidFill>
              </a:rPr>
              <a:t>每人可多条记录，多条之间有连贯性</a:t>
            </a:r>
            <a:r>
              <a:rPr lang="zh-CN" altLang="en-US" sz="2400" b="1"/>
              <a:t>，</a:t>
            </a:r>
            <a:r>
              <a:rPr lang="en-US" altLang="zh-CN" sz="2400" b="1"/>
              <a:t>2013</a:t>
            </a:r>
            <a:r>
              <a:rPr lang="zh-CN" altLang="en-US" sz="2400" b="1"/>
              <a:t>年以后无聘任信息的，录入最后一次聘任信息，无技术职务的选 无，</a:t>
            </a:r>
            <a:endParaRPr lang="zh-CN" altLang="en-US" sz="2400"/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713" y="2671763"/>
            <a:ext cx="764857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57200" y="846138"/>
            <a:ext cx="8229600" cy="1143000"/>
          </a:xfrm>
        </p:spPr>
        <p:txBody>
          <a:bodyPr/>
          <a:lstStyle/>
          <a:p>
            <a:pPr algn="l" eaLnBrk="1" hangingPunct="1"/>
            <a:r>
              <a:rPr lang="zh-CN" altLang="en-US" sz="3200" b="1" smtClean="0"/>
              <a:t>教师登录自助系统修改密码，填写个人信息。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55650" y="1700213"/>
            <a:ext cx="7777163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ts val="3200"/>
              </a:lnSpc>
              <a:buFont typeface="Wingdings" pitchFamily="2" charset="2"/>
              <a:buChar char="u"/>
            </a:pPr>
            <a:r>
              <a:rPr lang="zh-CN" altLang="en-US" sz="2400" b="1"/>
              <a:t>登陆后，首先要更改密码（教师的密码字母、字符和数字三项以上才行），然后填报</a:t>
            </a:r>
            <a:r>
              <a:rPr lang="zh-CN" altLang="en-US" sz="2400" b="1">
                <a:solidFill>
                  <a:srgbClr val="FF0000"/>
                </a:solidFill>
              </a:rPr>
              <a:t>基本信息</a:t>
            </a:r>
            <a:r>
              <a:rPr lang="zh-CN" altLang="en-US" sz="2400" b="1"/>
              <a:t>。初始密码有效期一个月。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55650" y="3092450"/>
            <a:ext cx="7561263" cy="128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ts val="3200"/>
              </a:lnSpc>
              <a:buFont typeface="Wingdings" pitchFamily="2" charset="2"/>
              <a:buChar char="u"/>
            </a:pPr>
            <a:r>
              <a:rPr lang="zh-CN" altLang="en-US" sz="2400" b="1"/>
              <a:t>教师信息除了</a:t>
            </a:r>
            <a:r>
              <a:rPr lang="zh-CN" altLang="en-US" sz="2400" b="1">
                <a:solidFill>
                  <a:srgbClr val="C00000"/>
                </a:solidFill>
              </a:rPr>
              <a:t>基本待遇、年度考核、师德考核</a:t>
            </a:r>
            <a:r>
              <a:rPr lang="zh-CN" altLang="en-US" sz="2400" b="1"/>
              <a:t>外其他信息无论必填还是选填，要求全部填写。这三项由学校信息管理员填写。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88988" y="4541838"/>
            <a:ext cx="731202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ts val="3200"/>
              </a:lnSpc>
              <a:buFont typeface="Wingdings" pitchFamily="2" charset="2"/>
              <a:buChar char="u"/>
            </a:pPr>
            <a:r>
              <a:rPr lang="zh-CN" altLang="en-US" sz="2400" b="1"/>
              <a:t>教师个人密码丢失后，系统管理员可以帮助找回或重置密码。</a:t>
            </a:r>
            <a:endParaRPr lang="en-US" altLang="zh-CN" sz="2400" b="1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88988" y="5589588"/>
            <a:ext cx="7599362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ts val="3200"/>
              </a:lnSpc>
              <a:buFont typeface="Wingdings" pitchFamily="2" charset="2"/>
              <a:buChar char="u"/>
            </a:pPr>
            <a:r>
              <a:rPr lang="zh-CN" altLang="en-US" sz="2400" b="1"/>
              <a:t>注意：填写信息时，光标停留项目栏时，会弹出提示说明</a:t>
            </a:r>
          </a:p>
        </p:txBody>
      </p:sp>
      <p:sp>
        <p:nvSpPr>
          <p:cNvPr id="8" name="矩形 7"/>
          <p:cNvSpPr/>
          <p:nvPr/>
        </p:nvSpPr>
        <p:spPr>
          <a:xfrm>
            <a:off x="2109483" y="129406"/>
            <a:ext cx="481574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系统说明及个人建议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" y="2676525"/>
            <a:ext cx="763905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7" name="矩形 19457"/>
          <p:cNvSpPr>
            <a:spLocks noChangeArrowheads="1"/>
          </p:cNvSpPr>
          <p:nvPr/>
        </p:nvSpPr>
        <p:spPr bwMode="auto">
          <a:xfrm>
            <a:off x="266700" y="116632"/>
            <a:ext cx="8409756" cy="707886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6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、教师资格</a:t>
            </a:r>
          </a:p>
        </p:txBody>
      </p:sp>
      <p:sp>
        <p:nvSpPr>
          <p:cNvPr id="32771" name="矩形 19463"/>
          <p:cNvSpPr>
            <a:spLocks noChangeArrowheads="1"/>
          </p:cNvSpPr>
          <p:nvPr/>
        </p:nvSpPr>
        <p:spPr bwMode="auto">
          <a:xfrm>
            <a:off x="3419475" y="2997200"/>
            <a:ext cx="1873250" cy="581025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②.</a:t>
            </a:r>
            <a:r>
              <a:rPr lang="zh-CN" altLang="en-US" sz="1600" b="1">
                <a:solidFill>
                  <a:srgbClr val="FF3300"/>
                </a:solidFill>
              </a:rPr>
              <a:t>按教师资格证上的内容填写</a:t>
            </a:r>
          </a:p>
        </p:txBody>
      </p:sp>
      <p:sp>
        <p:nvSpPr>
          <p:cNvPr id="32772" name="直接连接符 19464"/>
          <p:cNvSpPr>
            <a:spLocks noChangeShapeType="1"/>
          </p:cNvSpPr>
          <p:nvPr/>
        </p:nvSpPr>
        <p:spPr bwMode="auto">
          <a:xfrm flipH="1">
            <a:off x="2339975" y="3429000"/>
            <a:ext cx="1152525" cy="2159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3" name="直接连接符 19465"/>
          <p:cNvSpPr>
            <a:spLocks noChangeShapeType="1"/>
          </p:cNvSpPr>
          <p:nvPr/>
        </p:nvSpPr>
        <p:spPr bwMode="auto">
          <a:xfrm flipH="1">
            <a:off x="2339975" y="3068638"/>
            <a:ext cx="1152525" cy="2159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4" name="直接连接符 19466"/>
          <p:cNvSpPr>
            <a:spLocks noChangeShapeType="1"/>
          </p:cNvSpPr>
          <p:nvPr/>
        </p:nvSpPr>
        <p:spPr bwMode="auto">
          <a:xfrm>
            <a:off x="5148263" y="3429000"/>
            <a:ext cx="1008062" cy="144463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5" name="直接连接符 19467"/>
          <p:cNvSpPr>
            <a:spLocks noChangeShapeType="1"/>
          </p:cNvSpPr>
          <p:nvPr/>
        </p:nvSpPr>
        <p:spPr bwMode="auto">
          <a:xfrm>
            <a:off x="5219700" y="3213100"/>
            <a:ext cx="1008063" cy="144463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6" name="矩形 19468"/>
          <p:cNvSpPr>
            <a:spLocks noChangeArrowheads="1"/>
          </p:cNvSpPr>
          <p:nvPr/>
        </p:nvSpPr>
        <p:spPr bwMode="auto">
          <a:xfrm>
            <a:off x="2411413" y="4652963"/>
            <a:ext cx="1368425" cy="1069975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③.</a:t>
            </a:r>
            <a:r>
              <a:rPr lang="zh-CN" altLang="en-US" sz="1600" b="1">
                <a:solidFill>
                  <a:srgbClr val="FF3300"/>
                </a:solidFill>
              </a:rPr>
              <a:t>按教师资格证认定机构处公章信息填写。</a:t>
            </a:r>
          </a:p>
        </p:txBody>
      </p:sp>
      <p:sp>
        <p:nvSpPr>
          <p:cNvPr id="32777" name="直接连接符 19469"/>
          <p:cNvSpPr>
            <a:spLocks noChangeShapeType="1"/>
          </p:cNvSpPr>
          <p:nvPr/>
        </p:nvSpPr>
        <p:spPr bwMode="auto">
          <a:xfrm flipH="1" flipV="1">
            <a:off x="2411413" y="3933825"/>
            <a:ext cx="865187" cy="8636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8" name="矩形 1"/>
          <p:cNvSpPr>
            <a:spLocks noChangeArrowheads="1"/>
          </p:cNvSpPr>
          <p:nvPr/>
        </p:nvSpPr>
        <p:spPr bwMode="auto">
          <a:xfrm>
            <a:off x="395288" y="908050"/>
            <a:ext cx="84978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所有教师资格证全部录入，包括中小学教师资格证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无教师资格证的选择 “无”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1.</a:t>
            </a:r>
            <a:r>
              <a:rPr lang="zh-CN" altLang="en-US" b="1" smtClean="0"/>
              <a:t>有多类型教师资格证，如何填写？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所有的教师资格证全部录入。</a:t>
            </a:r>
            <a:endParaRPr lang="en-US" altLang="zh-CN" smtClean="0"/>
          </a:p>
          <a:p>
            <a:pPr eaLnBrk="1" hangingPunct="1"/>
            <a:endParaRPr lang="zh-CN" altLang="en-US" smtClean="0"/>
          </a:p>
          <a:p>
            <a:pPr eaLnBrk="1" hangingPunct="1"/>
            <a:r>
              <a:rPr lang="en-US" altLang="zh-CN" b="1" smtClean="0"/>
              <a:t>2.</a:t>
            </a:r>
            <a:r>
              <a:rPr lang="zh-CN" altLang="en-US" b="1" smtClean="0"/>
              <a:t>无教师资格证的教师要不要采集？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要采集，教师资格证填“无”。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75" y="1479550"/>
            <a:ext cx="76581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5" name="矩形 18433"/>
          <p:cNvSpPr>
            <a:spLocks noChangeArrowheads="1"/>
          </p:cNvSpPr>
          <p:nvPr/>
        </p:nvSpPr>
        <p:spPr bwMode="auto">
          <a:xfrm>
            <a:off x="275317" y="340509"/>
            <a:ext cx="4132883" cy="954107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、教育教学</a:t>
            </a:r>
          </a:p>
          <a:p>
            <a:pPr>
              <a:defRPr/>
            </a:pPr>
            <a:r>
              <a:rPr lang="zh-CN" altLang="en-US" sz="1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27500" y="339725"/>
            <a:ext cx="4605338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矩形 18440"/>
          <p:cNvSpPr>
            <a:spLocks noChangeArrowheads="1"/>
          </p:cNvSpPr>
          <p:nvPr/>
        </p:nvSpPr>
        <p:spPr bwMode="auto">
          <a:xfrm>
            <a:off x="674688" y="3644900"/>
            <a:ext cx="7372350" cy="831850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3300"/>
                </a:solidFill>
              </a:rPr>
              <a:t>此处的系统说明与实际表格有出入。</a:t>
            </a:r>
            <a:endParaRPr lang="en-US" altLang="zh-CN" sz="2400" b="1">
              <a:solidFill>
                <a:srgbClr val="FF3300"/>
              </a:solidFill>
            </a:endParaRPr>
          </a:p>
          <a:p>
            <a:r>
              <a:rPr lang="zh-CN" altLang="en-US" sz="2400" b="1">
                <a:solidFill>
                  <a:srgbClr val="FF3300"/>
                </a:solidFill>
              </a:rPr>
              <a:t>统一从</a:t>
            </a:r>
            <a:r>
              <a:rPr lang="en-US" altLang="zh-CN" sz="2400" b="1">
                <a:solidFill>
                  <a:srgbClr val="FF3300"/>
                </a:solidFill>
              </a:rPr>
              <a:t>2012</a:t>
            </a:r>
            <a:r>
              <a:rPr lang="zh-CN" altLang="en-US" sz="2400" b="1">
                <a:solidFill>
                  <a:srgbClr val="FF3300"/>
                </a:solidFill>
              </a:rPr>
              <a:t>年下半年，按以下对应关系开始填写：</a:t>
            </a:r>
            <a:endParaRPr lang="en-US" altLang="zh-CN" sz="2400" b="1">
              <a:solidFill>
                <a:srgbClr val="FF3300"/>
              </a:solidFill>
            </a:endParaRPr>
          </a:p>
        </p:txBody>
      </p:sp>
      <p:sp>
        <p:nvSpPr>
          <p:cNvPr id="34821" name="TextBox 1"/>
          <p:cNvSpPr txBox="1">
            <a:spLocks noChangeArrowheads="1"/>
          </p:cNvSpPr>
          <p:nvPr/>
        </p:nvSpPr>
        <p:spPr bwMode="auto">
          <a:xfrm>
            <a:off x="831850" y="458152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对应关系：</a:t>
            </a:r>
          </a:p>
        </p:txBody>
      </p:sp>
      <p:sp>
        <p:nvSpPr>
          <p:cNvPr id="34822" name="TextBox 2"/>
          <p:cNvSpPr txBox="1">
            <a:spLocks noChangeArrowheads="1"/>
          </p:cNvSpPr>
          <p:nvPr/>
        </p:nvSpPr>
        <p:spPr bwMode="auto">
          <a:xfrm>
            <a:off x="755650" y="5084763"/>
            <a:ext cx="2717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2012</a:t>
            </a:r>
            <a:r>
              <a:rPr lang="zh-CN" altLang="en-US" sz="2400">
                <a:solidFill>
                  <a:srgbClr val="FF0000"/>
                </a:solidFill>
              </a:rPr>
              <a:t>年度</a:t>
            </a:r>
            <a:r>
              <a:rPr lang="en-US" altLang="zh-CN" sz="2400">
                <a:solidFill>
                  <a:srgbClr val="FF0000"/>
                </a:solidFill>
              </a:rPr>
              <a:t>—</a:t>
            </a:r>
            <a:r>
              <a:rPr lang="zh-CN" altLang="en-US" sz="2400">
                <a:solidFill>
                  <a:srgbClr val="FF0000"/>
                </a:solidFill>
              </a:rPr>
              <a:t>下半年</a:t>
            </a:r>
          </a:p>
        </p:txBody>
      </p:sp>
      <p:sp>
        <p:nvSpPr>
          <p:cNvPr id="34823" name="TextBox 3"/>
          <p:cNvSpPr txBox="1">
            <a:spLocks noChangeArrowheads="1"/>
          </p:cNvSpPr>
          <p:nvPr/>
        </p:nvSpPr>
        <p:spPr bwMode="auto">
          <a:xfrm>
            <a:off x="4441825" y="5013325"/>
            <a:ext cx="4017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2012—2013</a:t>
            </a:r>
            <a:r>
              <a:rPr lang="zh-CN" altLang="en-US" sz="2400">
                <a:solidFill>
                  <a:srgbClr val="FF0000"/>
                </a:solidFill>
              </a:rPr>
              <a:t>学年度第一学期</a:t>
            </a:r>
          </a:p>
        </p:txBody>
      </p:sp>
      <p:sp>
        <p:nvSpPr>
          <p:cNvPr id="34824" name="TextBox 8"/>
          <p:cNvSpPr txBox="1">
            <a:spLocks noChangeArrowheads="1"/>
          </p:cNvSpPr>
          <p:nvPr/>
        </p:nvSpPr>
        <p:spPr bwMode="auto">
          <a:xfrm>
            <a:off x="755650" y="5661025"/>
            <a:ext cx="2717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2013</a:t>
            </a:r>
            <a:r>
              <a:rPr lang="zh-CN" altLang="en-US" sz="2400">
                <a:solidFill>
                  <a:srgbClr val="FF0000"/>
                </a:solidFill>
              </a:rPr>
              <a:t>年度</a:t>
            </a:r>
            <a:r>
              <a:rPr lang="en-US" altLang="zh-CN" sz="2400">
                <a:solidFill>
                  <a:srgbClr val="FF0000"/>
                </a:solidFill>
              </a:rPr>
              <a:t>—</a:t>
            </a:r>
            <a:r>
              <a:rPr lang="zh-CN" altLang="en-US" sz="2400">
                <a:solidFill>
                  <a:srgbClr val="FF0000"/>
                </a:solidFill>
              </a:rPr>
              <a:t>上半年</a:t>
            </a:r>
          </a:p>
        </p:txBody>
      </p:sp>
      <p:sp>
        <p:nvSpPr>
          <p:cNvPr id="34825" name="TextBox 9"/>
          <p:cNvSpPr txBox="1">
            <a:spLocks noChangeArrowheads="1"/>
          </p:cNvSpPr>
          <p:nvPr/>
        </p:nvSpPr>
        <p:spPr bwMode="auto">
          <a:xfrm>
            <a:off x="4441825" y="5661025"/>
            <a:ext cx="4017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2012—2013</a:t>
            </a:r>
            <a:r>
              <a:rPr lang="zh-CN" altLang="en-US" sz="2400" smtClean="0">
                <a:solidFill>
                  <a:srgbClr val="FF0000"/>
                </a:solidFill>
              </a:rPr>
              <a:t>学</a:t>
            </a:r>
            <a:r>
              <a:rPr lang="zh-CN" altLang="en-US" sz="2400" dirty="0">
                <a:solidFill>
                  <a:srgbClr val="FF0000"/>
                </a:solidFill>
              </a:rPr>
              <a:t>年度第二学期</a:t>
            </a:r>
          </a:p>
        </p:txBody>
      </p:sp>
      <p:sp>
        <p:nvSpPr>
          <p:cNvPr id="34826" name="TextBox 4"/>
          <p:cNvSpPr txBox="1">
            <a:spLocks noChangeArrowheads="1"/>
          </p:cNvSpPr>
          <p:nvPr/>
        </p:nvSpPr>
        <p:spPr bwMode="auto">
          <a:xfrm>
            <a:off x="2151063" y="6135688"/>
            <a:ext cx="3262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…………………………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473450" y="5157788"/>
            <a:ext cx="887413" cy="2159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3492500" y="5732463"/>
            <a:ext cx="887413" cy="21748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5413375" y="1125538"/>
            <a:ext cx="522288" cy="2663825"/>
          </a:xfrm>
          <a:prstGeom prst="straightConnector1">
            <a:avLst/>
          </a:prstGeom>
          <a:ln w="412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30" name="椭圆 17411"/>
          <p:cNvSpPr>
            <a:spLocks noChangeArrowheads="1"/>
          </p:cNvSpPr>
          <p:nvPr/>
        </p:nvSpPr>
        <p:spPr bwMode="auto">
          <a:xfrm>
            <a:off x="3348038" y="2997200"/>
            <a:ext cx="719137" cy="287338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1" name="TextBox 18"/>
          <p:cNvSpPr txBox="1">
            <a:spLocks noChangeArrowheads="1"/>
          </p:cNvSpPr>
          <p:nvPr/>
        </p:nvSpPr>
        <p:spPr bwMode="auto">
          <a:xfrm>
            <a:off x="2555875" y="2062163"/>
            <a:ext cx="32115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00000"/>
                </a:solidFill>
              </a:rPr>
              <a:t>半年总课时，按上半年</a:t>
            </a:r>
            <a:r>
              <a:rPr lang="en-US" altLang="zh-CN">
                <a:solidFill>
                  <a:srgbClr val="C00000"/>
                </a:solidFill>
              </a:rPr>
              <a:t>19</a:t>
            </a:r>
            <a:r>
              <a:rPr lang="zh-CN" altLang="en-US">
                <a:solidFill>
                  <a:srgbClr val="C00000"/>
                </a:solidFill>
              </a:rPr>
              <a:t>周，</a:t>
            </a:r>
            <a:endParaRPr lang="en-US" altLang="zh-CN">
              <a:solidFill>
                <a:srgbClr val="C00000"/>
              </a:solidFill>
            </a:endParaRPr>
          </a:p>
          <a:p>
            <a:r>
              <a:rPr lang="zh-CN" altLang="en-US">
                <a:solidFill>
                  <a:srgbClr val="C00000"/>
                </a:solidFill>
              </a:rPr>
              <a:t>下半年</a:t>
            </a:r>
            <a:r>
              <a:rPr lang="en-US" altLang="zh-CN">
                <a:solidFill>
                  <a:srgbClr val="C00000"/>
                </a:solidFill>
              </a:rPr>
              <a:t>20</a:t>
            </a:r>
            <a:r>
              <a:rPr lang="zh-CN" altLang="en-US">
                <a:solidFill>
                  <a:srgbClr val="C00000"/>
                </a:solidFill>
              </a:rPr>
              <a:t>周计</a:t>
            </a:r>
          </a:p>
        </p:txBody>
      </p:sp>
      <p:cxnSp>
        <p:nvCxnSpPr>
          <p:cNvPr id="25" name="直接箭头连接符 24"/>
          <p:cNvCxnSpPr/>
          <p:nvPr/>
        </p:nvCxnSpPr>
        <p:spPr>
          <a:xfrm flipH="1">
            <a:off x="4008438" y="2462213"/>
            <a:ext cx="152400" cy="534987"/>
          </a:xfrm>
          <a:prstGeom prst="straightConnector1">
            <a:avLst/>
          </a:prstGeom>
          <a:ln w="412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矩形 17409"/>
          <p:cNvSpPr>
            <a:spLocks noChangeArrowheads="1"/>
          </p:cNvSpPr>
          <p:nvPr/>
        </p:nvSpPr>
        <p:spPr bwMode="auto">
          <a:xfrm>
            <a:off x="-180528" y="260648"/>
            <a:ext cx="9233024" cy="707886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16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、教学科研成果及获奖</a:t>
            </a: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项目（课题）</a:t>
            </a:r>
          </a:p>
        </p:txBody>
      </p:sp>
      <p:pic>
        <p:nvPicPr>
          <p:cNvPr id="35842" name="图片 17410" descr="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25" y="1611313"/>
            <a:ext cx="76771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椭圆 17411"/>
          <p:cNvSpPr>
            <a:spLocks noChangeArrowheads="1"/>
          </p:cNvSpPr>
          <p:nvPr/>
        </p:nvSpPr>
        <p:spPr bwMode="auto">
          <a:xfrm>
            <a:off x="755650" y="2492375"/>
            <a:ext cx="719138" cy="287338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4" name="矩形 17412"/>
          <p:cNvSpPr>
            <a:spLocks noChangeArrowheads="1"/>
          </p:cNvSpPr>
          <p:nvPr/>
        </p:nvSpPr>
        <p:spPr bwMode="auto">
          <a:xfrm>
            <a:off x="1619250" y="2133600"/>
            <a:ext cx="1368425" cy="336550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①.</a:t>
            </a:r>
            <a:r>
              <a:rPr lang="zh-CN" altLang="en-US" sz="1600" b="1">
                <a:solidFill>
                  <a:srgbClr val="FF3300"/>
                </a:solidFill>
              </a:rPr>
              <a:t>点击增加</a:t>
            </a:r>
          </a:p>
        </p:txBody>
      </p:sp>
      <p:sp>
        <p:nvSpPr>
          <p:cNvPr id="35845" name="矩形 17413"/>
          <p:cNvSpPr>
            <a:spLocks noChangeArrowheads="1"/>
          </p:cNvSpPr>
          <p:nvPr/>
        </p:nvSpPr>
        <p:spPr bwMode="auto">
          <a:xfrm>
            <a:off x="3635375" y="4510088"/>
            <a:ext cx="2303463" cy="577850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②.</a:t>
            </a:r>
            <a:r>
              <a:rPr lang="zh-CN" altLang="en-US" sz="1600" b="1">
                <a:solidFill>
                  <a:srgbClr val="FF3300"/>
                </a:solidFill>
              </a:rPr>
              <a:t>填写</a:t>
            </a:r>
            <a:r>
              <a:rPr lang="en-US" altLang="zh-CN" sz="1600" b="1">
                <a:solidFill>
                  <a:srgbClr val="FF3300"/>
                </a:solidFill>
              </a:rPr>
              <a:t>2013</a:t>
            </a:r>
            <a:r>
              <a:rPr lang="zh-CN" altLang="en-US" sz="1600" b="1">
                <a:solidFill>
                  <a:srgbClr val="FF3300"/>
                </a:solidFill>
              </a:rPr>
              <a:t>年以来全部教科研成果及获奖。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395288" y="1052513"/>
            <a:ext cx="8220075" cy="4583112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教学科研成果及获奖从哪一年开始录入？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填写</a:t>
            </a:r>
            <a:r>
              <a:rPr lang="en-US" altLang="zh-CN" smtClean="0"/>
              <a:t>2013</a:t>
            </a:r>
            <a:r>
              <a:rPr lang="zh-CN" altLang="en-US" smtClean="0"/>
              <a:t>年以来全部教学科研成果及获奖。高校教师：可填写</a:t>
            </a:r>
            <a:r>
              <a:rPr lang="en-US" altLang="zh-CN" smtClean="0"/>
              <a:t>2013</a:t>
            </a:r>
            <a:r>
              <a:rPr lang="zh-CN" altLang="en-US" smtClean="0"/>
              <a:t>年前的国家级、省级教学科研成果及获奖，其中，项目课题模块，项目经费额度以元为单位填写。项目中本人角色：国家级项目前四位、省部级项目前三位、厅局级项目前两位参加者可填写为项目主要参加者。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矩形 31745"/>
          <p:cNvSpPr>
            <a:spLocks noChangeArrowheads="1"/>
          </p:cNvSpPr>
          <p:nvPr/>
        </p:nvSpPr>
        <p:spPr bwMode="auto">
          <a:xfrm>
            <a:off x="500063" y="632688"/>
            <a:ext cx="7789862" cy="707886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9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、国内培训</a:t>
            </a:r>
          </a:p>
        </p:txBody>
      </p:sp>
      <p:sp>
        <p:nvSpPr>
          <p:cNvPr id="37890" name="内容占位符 2"/>
          <p:cNvSpPr>
            <a:spLocks noGrp="1"/>
          </p:cNvSpPr>
          <p:nvPr>
            <p:ph idx="1"/>
          </p:nvPr>
        </p:nvSpPr>
        <p:spPr>
          <a:xfrm>
            <a:off x="527050" y="1773238"/>
            <a:ext cx="8229600" cy="5483225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1</a:t>
            </a:r>
            <a:r>
              <a:rPr lang="zh-CN" altLang="en-US" b="1" smtClean="0"/>
              <a:t>、国内培训从哪一年开始录入？哪些培训可以录入？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高校教师需省级以上部门组织的培训，有培训证书（证书上有学分的）才可录入。</a:t>
            </a:r>
          </a:p>
          <a:p>
            <a:pPr eaLnBrk="1" hangingPunct="1"/>
            <a:r>
              <a:rPr lang="en-US" altLang="zh-CN" b="1" smtClean="0"/>
              <a:t>2</a:t>
            </a:r>
            <a:r>
              <a:rPr lang="zh-CN" altLang="en-US" b="1" smtClean="0"/>
              <a:t>、国内培训继续教育学分怎么填？</a:t>
            </a:r>
            <a:endParaRPr lang="zh-CN" altLang="en-US" smtClean="0"/>
          </a:p>
          <a:p>
            <a:pPr eaLnBrk="1" hangingPunct="1"/>
            <a:r>
              <a:rPr lang="zh-CN" altLang="en-US" smtClean="0"/>
              <a:t>中小学教师本次采集需填写培训学分，其他类型教职工暂不填写</a:t>
            </a:r>
            <a:r>
              <a:rPr lang="en-US" altLang="zh-CN" smtClean="0"/>
              <a:t>.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矩形 30721"/>
          <p:cNvSpPr>
            <a:spLocks noChangeArrowheads="1"/>
          </p:cNvSpPr>
          <p:nvPr/>
        </p:nvSpPr>
        <p:spPr bwMode="auto">
          <a:xfrm>
            <a:off x="323528" y="188640"/>
            <a:ext cx="4929188" cy="707886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11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、海外研修（访学）</a:t>
            </a:r>
          </a:p>
        </p:txBody>
      </p:sp>
      <p:pic>
        <p:nvPicPr>
          <p:cNvPr id="38914" name="图片 30722" descr="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" y="1804988"/>
            <a:ext cx="765810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椭圆 30723"/>
          <p:cNvSpPr>
            <a:spLocks noChangeArrowheads="1"/>
          </p:cNvSpPr>
          <p:nvPr/>
        </p:nvSpPr>
        <p:spPr bwMode="auto">
          <a:xfrm>
            <a:off x="827088" y="2309813"/>
            <a:ext cx="719137" cy="287337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16" name="矩形 30724"/>
          <p:cNvSpPr>
            <a:spLocks noChangeArrowheads="1"/>
          </p:cNvSpPr>
          <p:nvPr/>
        </p:nvSpPr>
        <p:spPr bwMode="auto">
          <a:xfrm>
            <a:off x="1619250" y="2260600"/>
            <a:ext cx="1368425" cy="336550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①.</a:t>
            </a:r>
            <a:r>
              <a:rPr lang="zh-CN" altLang="en-US" sz="1600" b="1">
                <a:solidFill>
                  <a:srgbClr val="FF3300"/>
                </a:solidFill>
              </a:rPr>
              <a:t>点击增加</a:t>
            </a:r>
          </a:p>
        </p:txBody>
      </p:sp>
      <p:sp>
        <p:nvSpPr>
          <p:cNvPr id="38917" name="矩形 30725"/>
          <p:cNvSpPr>
            <a:spLocks noChangeArrowheads="1"/>
          </p:cNvSpPr>
          <p:nvPr/>
        </p:nvSpPr>
        <p:spPr bwMode="auto">
          <a:xfrm>
            <a:off x="3563938" y="3402013"/>
            <a:ext cx="2303462" cy="822325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②.</a:t>
            </a:r>
            <a:r>
              <a:rPr lang="zh-CN" altLang="en-US" sz="1600" b="1">
                <a:solidFill>
                  <a:srgbClr val="FF3300"/>
                </a:solidFill>
              </a:rPr>
              <a:t>从任教以来开始填写，如果有多次访学，可同一名字填写多条。</a:t>
            </a:r>
          </a:p>
        </p:txBody>
      </p:sp>
      <p:sp>
        <p:nvSpPr>
          <p:cNvPr id="38918" name="TextBox 6"/>
          <p:cNvSpPr txBox="1">
            <a:spLocks noChangeArrowheads="1"/>
          </p:cNvSpPr>
          <p:nvPr/>
        </p:nvSpPr>
        <p:spPr bwMode="auto">
          <a:xfrm>
            <a:off x="857250" y="5143500"/>
            <a:ext cx="79295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海外研修从哪一年开始录入？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海外研修从任教以来开始录入，如果一位教师有多次访学经历，可同一名字填写多条。</a:t>
            </a:r>
          </a:p>
          <a:p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矩形 34817"/>
          <p:cNvSpPr>
            <a:spLocks noChangeArrowheads="1"/>
          </p:cNvSpPr>
          <p:nvPr/>
        </p:nvSpPr>
        <p:spPr bwMode="auto">
          <a:xfrm>
            <a:off x="382860" y="260648"/>
            <a:ext cx="7429500" cy="707886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12--1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、技能及证书</a:t>
            </a: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语言能力</a:t>
            </a:r>
          </a:p>
        </p:txBody>
      </p:sp>
      <p:pic>
        <p:nvPicPr>
          <p:cNvPr id="39938" name="图片 34818" descr="2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" y="1885950"/>
            <a:ext cx="76581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椭圆 34819"/>
          <p:cNvSpPr>
            <a:spLocks noChangeArrowheads="1"/>
          </p:cNvSpPr>
          <p:nvPr/>
        </p:nvSpPr>
        <p:spPr bwMode="auto">
          <a:xfrm>
            <a:off x="827088" y="2830513"/>
            <a:ext cx="719137" cy="287337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0" name="矩形 34820"/>
          <p:cNvSpPr>
            <a:spLocks noChangeArrowheads="1"/>
          </p:cNvSpPr>
          <p:nvPr/>
        </p:nvSpPr>
        <p:spPr bwMode="auto">
          <a:xfrm>
            <a:off x="1619250" y="2781300"/>
            <a:ext cx="1368425" cy="336550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①.</a:t>
            </a:r>
            <a:r>
              <a:rPr lang="zh-CN" altLang="en-US" sz="1600" b="1">
                <a:solidFill>
                  <a:srgbClr val="FF3300"/>
                </a:solidFill>
              </a:rPr>
              <a:t>点击增加</a:t>
            </a:r>
          </a:p>
        </p:txBody>
      </p:sp>
      <p:sp>
        <p:nvSpPr>
          <p:cNvPr id="39941" name="矩形 34821"/>
          <p:cNvSpPr>
            <a:spLocks noChangeArrowheads="1"/>
          </p:cNvSpPr>
          <p:nvPr/>
        </p:nvSpPr>
        <p:spPr bwMode="auto">
          <a:xfrm>
            <a:off x="3275013" y="5157788"/>
            <a:ext cx="2593975" cy="825500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②.</a:t>
            </a:r>
            <a:r>
              <a:rPr lang="zh-CN" altLang="en-US" sz="1600" b="1" u="sng">
                <a:solidFill>
                  <a:srgbClr val="FF3300"/>
                </a:solidFill>
              </a:rPr>
              <a:t>汉语（中文）为必填项，掌握程度为</a:t>
            </a:r>
            <a:r>
              <a:rPr lang="zh-CN" altLang="en-US" sz="1600" b="1" u="sng">
                <a:solidFill>
                  <a:srgbClr val="C00000"/>
                </a:solidFill>
              </a:rPr>
              <a:t>精通</a:t>
            </a:r>
            <a:r>
              <a:rPr lang="zh-CN" altLang="en-US" sz="1600" b="1" u="sng">
                <a:solidFill>
                  <a:srgbClr val="FF3300"/>
                </a:solidFill>
              </a:rPr>
              <a:t>，</a:t>
            </a:r>
            <a:r>
              <a:rPr lang="zh-CN" altLang="en-US" sz="1600" b="1">
                <a:solidFill>
                  <a:srgbClr val="FF3300"/>
                </a:solidFill>
              </a:rPr>
              <a:t>其它语种根据实际情况填写。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矩形 33793"/>
          <p:cNvSpPr>
            <a:spLocks noChangeArrowheads="1"/>
          </p:cNvSpPr>
          <p:nvPr/>
        </p:nvSpPr>
        <p:spPr bwMode="auto">
          <a:xfrm>
            <a:off x="590550" y="621497"/>
            <a:ext cx="7200900" cy="954107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12--2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、技能及证书</a:t>
            </a: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证书信息</a:t>
            </a:r>
          </a:p>
          <a:p>
            <a:pPr>
              <a:defRPr/>
            </a:pPr>
            <a:endParaRPr lang="zh-CN" altLang="en-US" sz="1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0962" name="图片 33794" descr="2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713" y="2005013"/>
            <a:ext cx="764857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椭圆 33795"/>
          <p:cNvSpPr>
            <a:spLocks noChangeArrowheads="1"/>
          </p:cNvSpPr>
          <p:nvPr/>
        </p:nvSpPr>
        <p:spPr bwMode="auto">
          <a:xfrm>
            <a:off x="827088" y="2420938"/>
            <a:ext cx="719137" cy="287337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4" name="矩形 33796"/>
          <p:cNvSpPr>
            <a:spLocks noChangeArrowheads="1"/>
          </p:cNvSpPr>
          <p:nvPr/>
        </p:nvSpPr>
        <p:spPr bwMode="auto">
          <a:xfrm>
            <a:off x="1619250" y="2371725"/>
            <a:ext cx="1368425" cy="336550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①.</a:t>
            </a:r>
            <a:r>
              <a:rPr lang="zh-CN" altLang="en-US" sz="1600" b="1">
                <a:solidFill>
                  <a:srgbClr val="FF3300"/>
                </a:solidFill>
              </a:rPr>
              <a:t>点击增加</a:t>
            </a:r>
          </a:p>
        </p:txBody>
      </p:sp>
      <p:sp>
        <p:nvSpPr>
          <p:cNvPr id="40965" name="矩形 33797"/>
          <p:cNvSpPr>
            <a:spLocks noChangeArrowheads="1"/>
          </p:cNvSpPr>
          <p:nvPr/>
        </p:nvSpPr>
        <p:spPr bwMode="auto">
          <a:xfrm>
            <a:off x="3203575" y="2492375"/>
            <a:ext cx="3240088" cy="581025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②.</a:t>
            </a:r>
            <a:r>
              <a:rPr lang="zh-CN" altLang="en-US" sz="1600" b="1">
                <a:solidFill>
                  <a:srgbClr val="FF3300"/>
                </a:solidFill>
              </a:rPr>
              <a:t>默认为语言证书，填写完语言证书后可增加其它类型证书。</a:t>
            </a:r>
          </a:p>
        </p:txBody>
      </p:sp>
      <p:sp>
        <p:nvSpPr>
          <p:cNvPr id="40966" name="TextBox 6"/>
          <p:cNvSpPr txBox="1">
            <a:spLocks noChangeArrowheads="1"/>
          </p:cNvSpPr>
          <p:nvPr/>
        </p:nvSpPr>
        <p:spPr bwMode="auto">
          <a:xfrm>
            <a:off x="2643188" y="5429250"/>
            <a:ext cx="642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0967" name="TextBox 7"/>
          <p:cNvSpPr txBox="1">
            <a:spLocks noChangeArrowheads="1"/>
          </p:cNvSpPr>
          <p:nvPr/>
        </p:nvSpPr>
        <p:spPr bwMode="auto">
          <a:xfrm>
            <a:off x="785813" y="5429250"/>
            <a:ext cx="821531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注：从任教以来开始录入，可包括语言证书，计算机证书，专业技术职务证书。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矩形 36867"/>
          <p:cNvSpPr>
            <a:spLocks noChangeArrowheads="1"/>
          </p:cNvSpPr>
          <p:nvPr/>
        </p:nvSpPr>
        <p:spPr bwMode="auto">
          <a:xfrm>
            <a:off x="431477" y="56818"/>
            <a:ext cx="4500563" cy="707886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13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、联系方式</a:t>
            </a:r>
          </a:p>
        </p:txBody>
      </p:sp>
      <p:pic>
        <p:nvPicPr>
          <p:cNvPr id="41986" name="图片 36868" descr="3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357563"/>
            <a:ext cx="75152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图片 36869" descr="3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052513"/>
            <a:ext cx="766762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椭圆 36870"/>
          <p:cNvSpPr>
            <a:spLocks noChangeArrowheads="1"/>
          </p:cNvSpPr>
          <p:nvPr/>
        </p:nvSpPr>
        <p:spPr bwMode="auto">
          <a:xfrm>
            <a:off x="7451725" y="3789363"/>
            <a:ext cx="719138" cy="287337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89" name="矩形 36871"/>
          <p:cNvSpPr>
            <a:spLocks noChangeArrowheads="1"/>
          </p:cNvSpPr>
          <p:nvPr/>
        </p:nvSpPr>
        <p:spPr bwMode="auto">
          <a:xfrm>
            <a:off x="7164388" y="4143375"/>
            <a:ext cx="1584325" cy="581025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②. </a:t>
            </a:r>
            <a:r>
              <a:rPr lang="zh-CN" altLang="en-US" sz="1600" b="1">
                <a:solidFill>
                  <a:srgbClr val="FF3300"/>
                </a:solidFill>
              </a:rPr>
              <a:t>填写完整好点击保存。</a:t>
            </a:r>
          </a:p>
        </p:txBody>
      </p:sp>
      <p:sp>
        <p:nvSpPr>
          <p:cNvPr id="41990" name="椭圆 36872"/>
          <p:cNvSpPr>
            <a:spLocks noChangeArrowheads="1"/>
          </p:cNvSpPr>
          <p:nvPr/>
        </p:nvSpPr>
        <p:spPr bwMode="auto">
          <a:xfrm>
            <a:off x="7451725" y="1484313"/>
            <a:ext cx="719138" cy="287337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1" name="矩形 36873"/>
          <p:cNvSpPr>
            <a:spLocks noChangeArrowheads="1"/>
          </p:cNvSpPr>
          <p:nvPr/>
        </p:nvSpPr>
        <p:spPr bwMode="auto">
          <a:xfrm>
            <a:off x="7019925" y="1916113"/>
            <a:ext cx="1368425" cy="336550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①.</a:t>
            </a:r>
            <a:r>
              <a:rPr lang="zh-CN" altLang="en-US" sz="1600" b="1">
                <a:solidFill>
                  <a:srgbClr val="FF3300"/>
                </a:solidFill>
              </a:rPr>
              <a:t>点击修改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00113" y="2924175"/>
            <a:ext cx="7383462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ts val="3300"/>
              </a:lnSpc>
              <a:buFont typeface="Wingdings" pitchFamily="2" charset="2"/>
              <a:buChar char="u"/>
            </a:pPr>
            <a:r>
              <a:rPr lang="zh-CN" altLang="en-US" sz="2400" b="1"/>
              <a:t>由于每半年或者一年更新补充一次信息，建议尽量自己填写相关信息。</a:t>
            </a:r>
            <a:endParaRPr lang="en-US" altLang="zh-CN" sz="2400" b="1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00113" y="4186238"/>
            <a:ext cx="7383462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ts val="3300"/>
              </a:lnSpc>
              <a:buFont typeface="Wingdings" pitchFamily="2" charset="2"/>
              <a:buChar char="u"/>
            </a:pPr>
            <a:r>
              <a:rPr lang="zh-CN" altLang="en-US" sz="2400" b="1"/>
              <a:t>希望在我校微信群中，这几天少发点其他信息，方便大家讨论本系统</a:t>
            </a:r>
            <a:endParaRPr lang="en-US" altLang="zh-CN" sz="2400" b="1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31863" y="1916113"/>
            <a:ext cx="738505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ts val="3300"/>
              </a:lnSpc>
              <a:buFont typeface="Wingdings" pitchFamily="2" charset="2"/>
              <a:buChar char="u"/>
            </a:pPr>
            <a:r>
              <a:rPr lang="zh-CN" altLang="en-US" sz="2400" b="1"/>
              <a:t>重视本系统，与</a:t>
            </a:r>
            <a:r>
              <a:rPr lang="zh-CN" altLang="en-US" sz="2400" b="1">
                <a:solidFill>
                  <a:srgbClr val="FF0000"/>
                </a:solidFill>
              </a:rPr>
              <a:t>职称评定</a:t>
            </a:r>
            <a:r>
              <a:rPr lang="zh-CN" altLang="en-US" sz="2400" b="1"/>
              <a:t>密切相关（如教育教学信息、年度考核、师德考核等）</a:t>
            </a:r>
            <a:endParaRPr lang="en-US" altLang="zh-CN" sz="2400" b="1"/>
          </a:p>
        </p:txBody>
      </p:sp>
      <p:sp>
        <p:nvSpPr>
          <p:cNvPr id="9" name="矩形 8"/>
          <p:cNvSpPr/>
          <p:nvPr/>
        </p:nvSpPr>
        <p:spPr>
          <a:xfrm>
            <a:off x="2109483" y="344850"/>
            <a:ext cx="481574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系统说明及个人建议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36113" y="2967335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341438"/>
            <a:ext cx="8904287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矩形 3075"/>
          <p:cNvSpPr>
            <a:spLocks noChangeArrowheads="1"/>
          </p:cNvSpPr>
          <p:nvPr/>
        </p:nvSpPr>
        <p:spPr bwMode="auto">
          <a:xfrm>
            <a:off x="179388" y="700088"/>
            <a:ext cx="7632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b="1"/>
              <a:t>1</a:t>
            </a:r>
            <a:r>
              <a:rPr lang="zh-CN" altLang="en-US" b="1"/>
              <a:t>、登陆网址：</a:t>
            </a:r>
            <a:r>
              <a:rPr lang="en-US" altLang="zh-CN" b="1">
                <a:hlinkClick r:id="rId3"/>
              </a:rPr>
              <a:t>http://jiaoshi.gdedu.gov.cn/</a:t>
            </a:r>
            <a:r>
              <a:rPr lang="zh-CN" altLang="en-US" b="1"/>
              <a:t>，</a:t>
            </a:r>
          </a:p>
          <a:p>
            <a:r>
              <a:rPr lang="zh-CN" altLang="en-US" b="1"/>
              <a:t>      选择“全国教师管理信息系统</a:t>
            </a:r>
            <a:r>
              <a:rPr lang="en-US" altLang="zh-CN" b="1"/>
              <a:t>-</a:t>
            </a:r>
            <a:r>
              <a:rPr lang="zh-CN" altLang="en-US" b="1"/>
              <a:t>教师自助子系统”。</a:t>
            </a:r>
          </a:p>
        </p:txBody>
      </p:sp>
      <p:sp>
        <p:nvSpPr>
          <p:cNvPr id="16387" name="椭圆 3077"/>
          <p:cNvSpPr>
            <a:spLocks noChangeArrowheads="1"/>
          </p:cNvSpPr>
          <p:nvPr/>
        </p:nvSpPr>
        <p:spPr bwMode="auto">
          <a:xfrm>
            <a:off x="2051050" y="3213100"/>
            <a:ext cx="5113338" cy="647700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03477" y="49229"/>
            <a:ext cx="264864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前期操作</a:t>
            </a:r>
          </a:p>
        </p:txBody>
      </p:sp>
      <p:sp>
        <p:nvSpPr>
          <p:cNvPr id="2" name="椭圆 1"/>
          <p:cNvSpPr/>
          <p:nvPr/>
        </p:nvSpPr>
        <p:spPr>
          <a:xfrm rot="19190133">
            <a:off x="-293688" y="1504950"/>
            <a:ext cx="1512888" cy="64928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9760" y="5711232"/>
            <a:ext cx="620875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推荐使用</a:t>
            </a:r>
            <a:r>
              <a:rPr lang="en-US" altLang="zh-CN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360</a:t>
            </a:r>
            <a:r>
              <a: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浏览器</a:t>
            </a:r>
          </a:p>
        </p:txBody>
      </p:sp>
      <p:sp>
        <p:nvSpPr>
          <p:cNvPr id="16391" name="TextBox 3"/>
          <p:cNvSpPr txBox="1">
            <a:spLocks noChangeArrowheads="1"/>
          </p:cNvSpPr>
          <p:nvPr/>
        </p:nvSpPr>
        <p:spPr bwMode="auto">
          <a:xfrm>
            <a:off x="250825" y="2195513"/>
            <a:ext cx="1339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注意此标记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89408" y="1241390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尽量点击链接进入，</a:t>
            </a:r>
            <a:r>
              <a:rPr lang="zh-CN" altLang="en-US" u="sng" dirty="0" smtClean="0">
                <a:solidFill>
                  <a:srgbClr val="FF0000"/>
                </a:solidFill>
              </a:rPr>
              <a:t>不要百度搜索</a:t>
            </a:r>
            <a:r>
              <a:rPr lang="zh-CN" altLang="en-US" dirty="0" smtClean="0">
                <a:solidFill>
                  <a:srgbClr val="FF0000"/>
                </a:solidFill>
              </a:rPr>
              <a:t>此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名称，因为很有可能搜到其他省份的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系统，造成无法登陆！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1043608" y="1703055"/>
            <a:ext cx="4176464" cy="126539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 flipV="1">
            <a:off x="3131840" y="1020763"/>
            <a:ext cx="2272080" cy="555753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7649" descr="2"/>
          <p:cNvPicPr>
            <a:picLocks noChangeAspect="1"/>
          </p:cNvPicPr>
          <p:nvPr/>
        </p:nvPicPr>
        <p:blipFill>
          <a:blip r:embed="rId2"/>
          <a:srcRect l="20261" r="13728"/>
          <a:stretch>
            <a:fillRect/>
          </a:stretch>
        </p:blipFill>
        <p:spPr bwMode="auto">
          <a:xfrm>
            <a:off x="468313" y="765175"/>
            <a:ext cx="8281987" cy="586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矩形 27650"/>
          <p:cNvSpPr>
            <a:spLocks noChangeArrowheads="1"/>
          </p:cNvSpPr>
          <p:nvPr/>
        </p:nvSpPr>
        <p:spPr bwMode="auto">
          <a:xfrm>
            <a:off x="395288" y="260350"/>
            <a:ext cx="8497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/>
              <a:t>2</a:t>
            </a:r>
            <a:r>
              <a:rPr lang="zh-CN" altLang="en-US"/>
              <a:t>、输入用户名和密码登陆。（用户名为</a:t>
            </a:r>
            <a:r>
              <a:rPr lang="zh-CN" altLang="en-US" b="1">
                <a:solidFill>
                  <a:srgbClr val="FF0000"/>
                </a:solidFill>
              </a:rPr>
              <a:t>身份证号</a:t>
            </a:r>
            <a:r>
              <a:rPr lang="zh-CN" altLang="en-US"/>
              <a:t>，</a:t>
            </a:r>
            <a:r>
              <a:rPr lang="zh-CN" altLang="en-US" b="1">
                <a:solidFill>
                  <a:srgbClr val="FF0000"/>
                </a:solidFill>
              </a:rPr>
              <a:t>默认密码</a:t>
            </a:r>
            <a:r>
              <a:rPr lang="zh-CN" altLang="en-US"/>
              <a:t>请向学校管理员查询）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6625" descr="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133600"/>
            <a:ext cx="62960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矩形 26626"/>
          <p:cNvSpPr>
            <a:spLocks noChangeArrowheads="1"/>
          </p:cNvSpPr>
          <p:nvPr/>
        </p:nvSpPr>
        <p:spPr bwMode="auto">
          <a:xfrm>
            <a:off x="539750" y="923925"/>
            <a:ext cx="69611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b="1"/>
              <a:t>    3</a:t>
            </a:r>
            <a:r>
              <a:rPr lang="zh-CN" altLang="en-US" b="1"/>
              <a:t>、首次登录必须要</a:t>
            </a:r>
            <a:r>
              <a:rPr lang="zh-CN" altLang="en-US" b="1" u="sng"/>
              <a:t>修改密码</a:t>
            </a:r>
            <a:r>
              <a:rPr lang="zh-CN" altLang="en-US" b="1"/>
              <a:t>。密码必须包含数字、小写字母、</a:t>
            </a:r>
            <a:endParaRPr lang="en-US" altLang="zh-CN" b="1"/>
          </a:p>
          <a:p>
            <a:r>
              <a:rPr lang="zh-CN" altLang="en-US" b="1"/>
              <a:t>大写字母或特殊字符在内的至少</a:t>
            </a:r>
            <a:r>
              <a:rPr lang="en-US" altLang="zh-CN" b="1"/>
              <a:t>3</a:t>
            </a:r>
            <a:r>
              <a:rPr lang="zh-CN" altLang="en-US" b="1"/>
              <a:t>种以上组合组成。</a:t>
            </a:r>
          </a:p>
          <a:p>
            <a:endParaRPr lang="zh-CN" altLang="en-US" b="1"/>
          </a:p>
        </p:txBody>
      </p:sp>
      <p:sp>
        <p:nvSpPr>
          <p:cNvPr id="18435" name="矩形 26627"/>
          <p:cNvSpPr>
            <a:spLocks noChangeArrowheads="1"/>
          </p:cNvSpPr>
          <p:nvPr/>
        </p:nvSpPr>
        <p:spPr bwMode="auto">
          <a:xfrm>
            <a:off x="3851275" y="2492375"/>
            <a:ext cx="22320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1600">
                <a:solidFill>
                  <a:srgbClr val="FF3300"/>
                </a:solidFill>
              </a:rPr>
              <a:t>为初始密码。</a:t>
            </a:r>
          </a:p>
        </p:txBody>
      </p:sp>
      <p:sp>
        <p:nvSpPr>
          <p:cNvPr id="18436" name="矩形 26628"/>
          <p:cNvSpPr>
            <a:spLocks noChangeArrowheads="1"/>
          </p:cNvSpPr>
          <p:nvPr/>
        </p:nvSpPr>
        <p:spPr bwMode="auto">
          <a:xfrm>
            <a:off x="3851275" y="3379788"/>
            <a:ext cx="35290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1600">
                <a:solidFill>
                  <a:srgbClr val="FF3300"/>
                </a:solidFill>
              </a:rPr>
              <a:t>密码强度必须达到强的时候才能保存。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7375" y="1655763"/>
            <a:ext cx="181927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2782888" y="1155700"/>
            <a:ext cx="25098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老教师（星号为必填）</a:t>
            </a:r>
          </a:p>
        </p:txBody>
      </p:sp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611188" y="333375"/>
            <a:ext cx="2701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4.</a:t>
            </a:r>
            <a:r>
              <a:rPr lang="zh-CN" altLang="en-US" b="1"/>
              <a:t>新老教师的系统有区别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1919288"/>
            <a:ext cx="183832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4"/>
          <p:cNvSpPr txBox="1">
            <a:spLocks noChangeArrowheads="1"/>
          </p:cNvSpPr>
          <p:nvPr/>
        </p:nvSpPr>
        <p:spPr bwMode="auto">
          <a:xfrm>
            <a:off x="1763713" y="476250"/>
            <a:ext cx="54752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新教师分两类</a:t>
            </a:r>
            <a:r>
              <a:rPr lang="en-US" altLang="zh-CN" b="1">
                <a:solidFill>
                  <a:srgbClr val="C00000"/>
                </a:solidFill>
              </a:rPr>
              <a:t>:</a:t>
            </a:r>
          </a:p>
          <a:p>
            <a:r>
              <a:rPr lang="en-US" altLang="zh-CN" b="1">
                <a:solidFill>
                  <a:srgbClr val="C00000"/>
                </a:solidFill>
              </a:rPr>
              <a:t>1</a:t>
            </a:r>
            <a:r>
              <a:rPr lang="zh-CN" altLang="en-US" b="1">
                <a:solidFill>
                  <a:srgbClr val="C00000"/>
                </a:solidFill>
              </a:rPr>
              <a:t>、</a:t>
            </a:r>
            <a:r>
              <a:rPr lang="en-US" altLang="zh-CN" b="1">
                <a:solidFill>
                  <a:srgbClr val="C00000"/>
                </a:solidFill>
              </a:rPr>
              <a:t>2016</a:t>
            </a:r>
            <a:r>
              <a:rPr lang="zh-CN" altLang="en-US" b="1">
                <a:solidFill>
                  <a:srgbClr val="C00000"/>
                </a:solidFill>
              </a:rPr>
              <a:t>年新招的毕业生，星号为必填，其他选填；</a:t>
            </a:r>
            <a:endParaRPr lang="en-US" altLang="zh-CN" b="1">
              <a:solidFill>
                <a:srgbClr val="C00000"/>
              </a:solidFill>
            </a:endParaRPr>
          </a:p>
          <a:p>
            <a:r>
              <a:rPr lang="en-US" altLang="zh-CN" b="1">
                <a:solidFill>
                  <a:srgbClr val="C00000"/>
                </a:solidFill>
              </a:rPr>
              <a:t>2</a:t>
            </a:r>
            <a:r>
              <a:rPr lang="zh-CN" altLang="en-US" b="1">
                <a:solidFill>
                  <a:srgbClr val="C00000"/>
                </a:solidFill>
              </a:rPr>
              <a:t>、</a:t>
            </a:r>
            <a:r>
              <a:rPr lang="en-US" altLang="zh-CN" b="1">
                <a:solidFill>
                  <a:srgbClr val="C00000"/>
                </a:solidFill>
              </a:rPr>
              <a:t>2016</a:t>
            </a:r>
            <a:r>
              <a:rPr lang="zh-CN" altLang="en-US" b="1">
                <a:solidFill>
                  <a:srgbClr val="C00000"/>
                </a:solidFill>
              </a:rPr>
              <a:t>年其他学校调入教师，跟老教师要求一样，</a:t>
            </a:r>
            <a:endParaRPr lang="en-US" altLang="zh-CN" b="1">
              <a:solidFill>
                <a:srgbClr val="C00000"/>
              </a:solidFill>
            </a:endParaRPr>
          </a:p>
          <a:p>
            <a:r>
              <a:rPr lang="zh-CN" altLang="en-US" b="1">
                <a:solidFill>
                  <a:srgbClr val="C00000"/>
                </a:solidFill>
              </a:rPr>
              <a:t>所有项必填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642938"/>
            <a:ext cx="8801100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矩形 25602"/>
          <p:cNvSpPr>
            <a:spLocks noChangeArrowheads="1"/>
          </p:cNvSpPr>
          <p:nvPr/>
        </p:nvSpPr>
        <p:spPr bwMode="auto">
          <a:xfrm>
            <a:off x="7235825" y="1433513"/>
            <a:ext cx="1404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1600" b="1" dirty="0">
                <a:solidFill>
                  <a:srgbClr val="FF3300"/>
                </a:solidFill>
              </a:rPr>
              <a:t>点击修改进行填写</a:t>
            </a:r>
          </a:p>
        </p:txBody>
      </p:sp>
      <p:sp>
        <p:nvSpPr>
          <p:cNvPr id="21507" name="椭圆 25603"/>
          <p:cNvSpPr>
            <a:spLocks noChangeArrowheads="1"/>
          </p:cNvSpPr>
          <p:nvPr/>
        </p:nvSpPr>
        <p:spPr bwMode="auto">
          <a:xfrm>
            <a:off x="7885113" y="1125538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8" name="椭圆 25603"/>
          <p:cNvSpPr>
            <a:spLocks noChangeArrowheads="1"/>
          </p:cNvSpPr>
          <p:nvPr/>
        </p:nvSpPr>
        <p:spPr bwMode="auto">
          <a:xfrm>
            <a:off x="1187450" y="649288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9" name="矩形 25602"/>
          <p:cNvSpPr>
            <a:spLocks noChangeArrowheads="1"/>
          </p:cNvSpPr>
          <p:nvPr/>
        </p:nvSpPr>
        <p:spPr bwMode="auto">
          <a:xfrm>
            <a:off x="1042988" y="1654175"/>
            <a:ext cx="1404937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1600" b="1">
                <a:solidFill>
                  <a:srgbClr val="FF3300"/>
                </a:solidFill>
              </a:rPr>
              <a:t>说明还可以修改信息，如果显示为已报送，则基本信息不能再修改，其他项只能再增加信息！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29923" y="65589"/>
            <a:ext cx="392906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、基本信息</a:t>
            </a:r>
          </a:p>
        </p:txBody>
      </p:sp>
      <p:sp>
        <p:nvSpPr>
          <p:cNvPr id="4" name="上箭头 3"/>
          <p:cNvSpPr/>
          <p:nvPr/>
        </p:nvSpPr>
        <p:spPr>
          <a:xfrm>
            <a:off x="1403350" y="1125538"/>
            <a:ext cx="504825" cy="528637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椭圆 25603"/>
          <p:cNvSpPr>
            <a:spLocks noChangeArrowheads="1"/>
          </p:cNvSpPr>
          <p:nvPr/>
        </p:nvSpPr>
        <p:spPr bwMode="auto">
          <a:xfrm>
            <a:off x="2627784" y="1846089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 25602"/>
          <p:cNvSpPr>
            <a:spLocks noChangeArrowheads="1"/>
          </p:cNvSpPr>
          <p:nvPr/>
        </p:nvSpPr>
        <p:spPr bwMode="auto">
          <a:xfrm>
            <a:off x="3455094" y="1988840"/>
            <a:ext cx="14049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1600" b="1" dirty="0" smtClean="0">
                <a:solidFill>
                  <a:srgbClr val="FF3300"/>
                </a:solidFill>
              </a:rPr>
              <a:t>教工号不填</a:t>
            </a:r>
            <a:endParaRPr lang="zh-CN" altLang="en-US" sz="16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</TotalTime>
  <Words>1294</Words>
  <Application>Microsoft Office PowerPoint</Application>
  <PresentationFormat>全屏显示(4:3)</PresentationFormat>
  <Paragraphs>115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默认设计模板</vt:lpstr>
      <vt:lpstr>PowerPoint 演示文稿</vt:lpstr>
      <vt:lpstr>教师登录自助系统修改密码，填写个人信息。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全国教师管理信息系统 教师自助子系统 </dc:title>
  <dc:creator>hou</dc:creator>
  <cp:lastModifiedBy>王定康</cp:lastModifiedBy>
  <cp:revision>176</cp:revision>
  <dcterms:created xsi:type="dcterms:W3CDTF">2016-10-28T11:53:00Z</dcterms:created>
  <dcterms:modified xsi:type="dcterms:W3CDTF">2017-03-23T08:55:02Z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